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57" r:id="rId6"/>
    <p:sldId id="260" r:id="rId7"/>
    <p:sldId id="262" r:id="rId8"/>
    <p:sldId id="261" r:id="rId9"/>
    <p:sldId id="263" r:id="rId10"/>
    <p:sldId id="264" r:id="rId11"/>
    <p:sldId id="265" r:id="rId12"/>
    <p:sldId id="276" r:id="rId13"/>
    <p:sldId id="266" r:id="rId14"/>
    <p:sldId id="273" r:id="rId15"/>
    <p:sldId id="274" r:id="rId16"/>
    <p:sldId id="270" r:id="rId17"/>
    <p:sldId id="267" r:id="rId18"/>
    <p:sldId id="268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4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6">
                <a:lumMod val="75000"/>
              </a:schemeClr>
            </a:gs>
            <a:gs pos="50000">
              <a:schemeClr val="tx1">
                <a:lumMod val="95000"/>
              </a:schemeClr>
            </a:gs>
            <a:gs pos="100000">
              <a:srgbClr val="156B13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3CED-99E7-49B3-8E26-3B8105C9EB9E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803D-F41A-4CE6-ADAC-CC0A9198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in your Imperialism Homework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" y="3962400"/>
            <a:ext cx="2286000" cy="1524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810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War I </a:t>
            </a:r>
            <a:endParaRPr lang="en-US" dirty="0"/>
          </a:p>
        </p:txBody>
      </p:sp>
      <p:pic>
        <p:nvPicPr>
          <p:cNvPr id="22532" name="Picture 4" descr="http://upload.wikimedia.org/wikipedia/commons/4/4b/William_McBride_grave_Authuile_Military_Cemetery.jpg"/>
          <p:cNvPicPr>
            <a:picLocks noChangeAspect="1" noChangeArrowheads="1"/>
          </p:cNvPicPr>
          <p:nvPr/>
        </p:nvPicPr>
        <p:blipFill>
          <a:blip r:embed="rId2" cstate="print"/>
          <a:srcRect l="23467" t="7442" r="18933" b="4186"/>
          <a:stretch>
            <a:fillRect/>
          </a:stretch>
        </p:blipFill>
        <p:spPr bwMode="auto">
          <a:xfrm>
            <a:off x="0" y="304800"/>
            <a:ext cx="3593432" cy="6321777"/>
          </a:xfrm>
          <a:prstGeom prst="rect">
            <a:avLst/>
          </a:prstGeom>
          <a:noFill/>
        </p:spPr>
      </p:pic>
      <p:pic>
        <p:nvPicPr>
          <p:cNvPr id="22534" name="Picture 6" descr="http://www.smithsonianjourneys.org/images/uploaded/photo_entries/large/11024_image_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740" y="2057400"/>
            <a:ext cx="601726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www.historytoday.com/sites/default/files/e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4414947" cy="3429000"/>
          </a:xfrm>
          <a:prstGeom prst="rect">
            <a:avLst/>
          </a:prstGeom>
          <a:noFill/>
        </p:spPr>
      </p:pic>
      <p:pic>
        <p:nvPicPr>
          <p:cNvPr id="23554" name="Picture 2" descr="http://typeoff.de/wp-images/atypi2010/Top_of_Procla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4572000" cy="2827021"/>
          </a:xfrm>
          <a:prstGeom prst="rect">
            <a:avLst/>
          </a:prstGeom>
          <a:noFill/>
        </p:spPr>
      </p:pic>
      <p:pic>
        <p:nvPicPr>
          <p:cNvPr id="23556" name="Picture 4" descr="http://www.irishhistorian.com/Images/EasterRisin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752600"/>
            <a:ext cx="3352800" cy="2472691"/>
          </a:xfrm>
          <a:prstGeom prst="rect">
            <a:avLst/>
          </a:prstGeom>
          <a:noFill/>
        </p:spPr>
      </p:pic>
      <p:pic>
        <p:nvPicPr>
          <p:cNvPr id="23558" name="Picture 6" descr="http://1.bp.blogspot.com/-hqqwEzOJQfQ/UIICxKHjtwI/AAAAAAAAB3g/Ky1EWJDKPhY/s1600/shel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4572000" cy="301214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3733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loucester MT Extra Condensed" pitchFamily="18" charset="0"/>
              </a:rPr>
              <a:t>Easter Rising of 1916</a:t>
            </a:r>
            <a:endParaRPr lang="en-US" dirty="0">
              <a:latin typeface="Gloucester MT Extra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8" y="1"/>
            <a:ext cx="9145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frommers.com/system/photos/photos500/0049-32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6292791" cy="4191000"/>
          </a:xfrm>
          <a:prstGeom prst="rect">
            <a:avLst/>
          </a:prstGeom>
          <a:noFill/>
        </p:spPr>
      </p:pic>
      <p:pic>
        <p:nvPicPr>
          <p:cNvPr id="24580" name="Picture 4" descr="http://farm2.staticflickr.com/1342/3164401000_279817091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419600"/>
            <a:ext cx="3124200" cy="2077513"/>
          </a:xfrm>
          <a:prstGeom prst="rect">
            <a:avLst/>
          </a:prstGeom>
          <a:noFill/>
        </p:spPr>
      </p:pic>
      <p:pic>
        <p:nvPicPr>
          <p:cNvPr id="24582" name="Picture 6" descr="http://www.foundmark.com/Ireland/Dublin/dublintour/GPO_bulletholes.jpg"/>
          <p:cNvPicPr>
            <a:picLocks noChangeAspect="1" noChangeArrowheads="1"/>
          </p:cNvPicPr>
          <p:nvPr/>
        </p:nvPicPr>
        <p:blipFill>
          <a:blip r:embed="rId4" cstate="print"/>
          <a:srcRect l="30189" r="15472"/>
          <a:stretch>
            <a:fillRect/>
          </a:stretch>
        </p:blipFill>
        <p:spPr bwMode="auto">
          <a:xfrm>
            <a:off x="-64566" y="1066800"/>
            <a:ext cx="2121966" cy="5791200"/>
          </a:xfrm>
          <a:prstGeom prst="rect">
            <a:avLst/>
          </a:prstGeom>
          <a:noFill/>
        </p:spPr>
      </p:pic>
      <p:pic>
        <p:nvPicPr>
          <p:cNvPr id="24584" name="Picture 8" descr="http://4.bp.blogspot.com/-T67BLP9PjOM/TpBnPdtba2I/AAAAAAAAAtM/bKk6otke06U/s1600/Picture+002.jpg"/>
          <p:cNvPicPr>
            <a:picLocks noChangeAspect="1" noChangeArrowheads="1"/>
          </p:cNvPicPr>
          <p:nvPr/>
        </p:nvPicPr>
        <p:blipFill>
          <a:blip r:embed="rId5" cstate="print"/>
          <a:srcRect l="17308" t="12820" r="7692"/>
          <a:stretch>
            <a:fillRect/>
          </a:stretch>
        </p:blipFill>
        <p:spPr bwMode="auto">
          <a:xfrm>
            <a:off x="5257800" y="3276600"/>
            <a:ext cx="3886200" cy="338796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7086600" y="4953000"/>
            <a:ext cx="381000" cy="533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39000" y="6324600"/>
            <a:ext cx="381000" cy="533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67600" y="5257800"/>
            <a:ext cx="381000" cy="533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91200" y="5257800"/>
            <a:ext cx="381000" cy="533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34000" y="5181600"/>
            <a:ext cx="381000" cy="533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91200" y="4876800"/>
            <a:ext cx="381000" cy="533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53000" y="6324600"/>
            <a:ext cx="381000" cy="533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peterpappas.com/images/2013/12/ICA_men_-Dublin_-roof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4114800" cy="319588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loucester MT Extra Condensed" pitchFamily="18" charset="0"/>
              </a:rPr>
              <a:t>Irish War of Independence &amp; Irish Civil War</a:t>
            </a:r>
            <a:endParaRPr lang="en-US" dirty="0">
              <a:solidFill>
                <a:srgbClr val="000000"/>
              </a:solidFill>
              <a:latin typeface="Gloucester MT Extra Condensed" pitchFamily="18" charset="0"/>
            </a:endParaRPr>
          </a:p>
        </p:txBody>
      </p:sp>
      <p:pic>
        <p:nvPicPr>
          <p:cNvPr id="30722" name="Picture 2" descr="http://images3.wikia.nocookie.net/__cb20101106081908/althistory/images/7/7f/Irish_War_Of_Independ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399"/>
            <a:ext cx="4191000" cy="2895601"/>
          </a:xfrm>
          <a:prstGeom prst="rect">
            <a:avLst/>
          </a:prstGeom>
          <a:noFill/>
        </p:spPr>
      </p:pic>
      <p:pic>
        <p:nvPicPr>
          <p:cNvPr id="30724" name="Picture 4" descr="http://todayinirishhistory.files.wordpress.com/2012/12/blacktan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3244774" cy="4343400"/>
          </a:xfrm>
          <a:prstGeom prst="rect">
            <a:avLst/>
          </a:prstGeom>
          <a:noFill/>
        </p:spPr>
      </p:pic>
      <p:pic>
        <p:nvPicPr>
          <p:cNvPr id="30730" name="Picture 10" descr="http://media.liveauctiongroup.net/i/9602/10467238_4.jpg?v=8CDC280B6433C10"/>
          <p:cNvPicPr>
            <a:picLocks noChangeAspect="1" noChangeArrowheads="1"/>
          </p:cNvPicPr>
          <p:nvPr/>
        </p:nvPicPr>
        <p:blipFill>
          <a:blip r:embed="rId5" cstate="print"/>
          <a:srcRect l="23729" r="22034"/>
          <a:stretch>
            <a:fillRect/>
          </a:stretch>
        </p:blipFill>
        <p:spPr bwMode="auto">
          <a:xfrm>
            <a:off x="7924800" y="3114675"/>
            <a:ext cx="12192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ansionnachfionn.files.wordpress.com/2012/11/volunteers-of-the-irish-republican-army-move-through-grafton-street-the-battle-of-dublin-19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25" y="1752600"/>
            <a:ext cx="490537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loucester MT Extra Condensed" pitchFamily="18" charset="0"/>
              </a:rPr>
              <a:t>Irish War of Independence &amp; Irish Civil War</a:t>
            </a:r>
            <a:endParaRPr lang="en-US" dirty="0">
              <a:solidFill>
                <a:srgbClr val="000000"/>
              </a:solidFill>
              <a:latin typeface="Gloucester MT Extra Condensed" pitchFamily="18" charset="0"/>
            </a:endParaRPr>
          </a:p>
        </p:txBody>
      </p:sp>
      <p:pic>
        <p:nvPicPr>
          <p:cNvPr id="32770" name="Picture 2" descr="http://www.irishhistorian.com/Images/WarOfIndependen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762500" cy="3190876"/>
          </a:xfrm>
          <a:prstGeom prst="rect">
            <a:avLst/>
          </a:prstGeom>
          <a:noFill/>
        </p:spPr>
      </p:pic>
      <p:pic>
        <p:nvPicPr>
          <p:cNvPr id="11" name="Picture 8" descr="http://upload.wikimedia.org/wikipedia/commons/d/da/Four_Courts_Conflag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41852"/>
            <a:ext cx="3962400" cy="291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oldstratforduponavon.com/sitebuilder/images/derry2-620x413.jpg"/>
          <p:cNvPicPr>
            <a:picLocks noChangeAspect="1" noChangeArrowheads="1"/>
          </p:cNvPicPr>
          <p:nvPr/>
        </p:nvPicPr>
        <p:blipFill>
          <a:blip r:embed="rId2" cstate="print"/>
          <a:srcRect b="8142"/>
          <a:stretch>
            <a:fillRect/>
          </a:stretch>
        </p:blipFill>
        <p:spPr bwMode="auto">
          <a:xfrm flipH="1">
            <a:off x="0" y="228600"/>
            <a:ext cx="4623451" cy="2828925"/>
          </a:xfrm>
          <a:prstGeom prst="rect">
            <a:avLst/>
          </a:prstGeom>
          <a:noFill/>
        </p:spPr>
      </p:pic>
      <p:pic>
        <p:nvPicPr>
          <p:cNvPr id="28674" name="Picture 2" descr="http://www.cyber-heritage.co.uk/bonnets/de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4675"/>
            <a:ext cx="4714875" cy="3743325"/>
          </a:xfrm>
          <a:prstGeom prst="rect">
            <a:avLst/>
          </a:prstGeom>
          <a:noFill/>
        </p:spPr>
      </p:pic>
      <p:pic>
        <p:nvPicPr>
          <p:cNvPr id="28678" name="Picture 6" descr="http://img1.etsystatic.com/014/0/5862273/il_570xN.456060619_mhoc.jpg"/>
          <p:cNvPicPr>
            <a:picLocks noChangeAspect="1" noChangeArrowheads="1"/>
          </p:cNvPicPr>
          <p:nvPr/>
        </p:nvPicPr>
        <p:blipFill>
          <a:blip r:embed="rId4" cstate="print"/>
          <a:srcRect l="1754" t="6504" b="4607"/>
          <a:stretch>
            <a:fillRect/>
          </a:stretch>
        </p:blipFill>
        <p:spPr bwMode="auto">
          <a:xfrm>
            <a:off x="4876800" y="3429000"/>
            <a:ext cx="4553415" cy="2667000"/>
          </a:xfrm>
          <a:prstGeom prst="rect">
            <a:avLst/>
          </a:prstGeom>
          <a:noFill/>
        </p:spPr>
      </p:pic>
      <p:pic>
        <p:nvPicPr>
          <p:cNvPr id="6" name="Picture 2" descr="http://1.bp.blogspot.com/_5OKLlVYr2Ds/TO-VXcu1vCI/AAAAAAAAAfI/o8HmaDh1Bis/s1600/derry-vintage-photographs.jpg"/>
          <p:cNvPicPr>
            <a:picLocks noChangeAspect="1" noChangeArrowheads="1"/>
          </p:cNvPicPr>
          <p:nvPr/>
        </p:nvPicPr>
        <p:blipFill>
          <a:blip r:embed="rId5" cstate="print"/>
          <a:srcRect l="8255"/>
          <a:stretch>
            <a:fillRect/>
          </a:stretch>
        </p:blipFill>
        <p:spPr bwMode="auto">
          <a:xfrm>
            <a:off x="4086225" y="0"/>
            <a:ext cx="5057775" cy="3429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67400" y="5943600"/>
            <a:ext cx="3276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loucester MT Extra Condensed" pitchFamily="18" charset="0"/>
              </a:rPr>
              <a:t>Old Derry </a:t>
            </a:r>
            <a:endParaRPr lang="en-US" dirty="0">
              <a:latin typeface="Gloucester MT Extra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loucester MT Extra Condensed" pitchFamily="18" charset="0"/>
              </a:rPr>
              <a:t>The Troubles </a:t>
            </a:r>
            <a:endParaRPr lang="en-US" dirty="0">
              <a:latin typeface="Gloucester MT Extra Condensed" pitchFamily="18" charset="0"/>
            </a:endParaRPr>
          </a:p>
        </p:txBody>
      </p:sp>
      <p:pic>
        <p:nvPicPr>
          <p:cNvPr id="25602" name="Picture 2" descr="http://i.telegraph.co.uk/multimedia/archive/01462/PD30606467_96b26hu_146288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4114799"/>
            <a:ext cx="4381500" cy="2743201"/>
          </a:xfrm>
          <a:prstGeom prst="rect">
            <a:avLst/>
          </a:prstGeom>
          <a:noFill/>
        </p:spPr>
      </p:pic>
      <p:pic>
        <p:nvPicPr>
          <p:cNvPr id="25604" name="Picture 4" descr="http://peterrollins.net/wp-content/uploads/2013/12/Confrontation-In-Belfast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5700"/>
            <a:ext cx="5270500" cy="3162300"/>
          </a:xfrm>
          <a:prstGeom prst="rect">
            <a:avLst/>
          </a:prstGeom>
          <a:noFill/>
        </p:spPr>
      </p:pic>
      <p:pic>
        <p:nvPicPr>
          <p:cNvPr id="25606" name="Picture 6" descr="http://www.donegaldollop.com/wp-content/uploads/2012/08/bloodysun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286250" cy="2609851"/>
          </a:xfrm>
          <a:prstGeom prst="rect">
            <a:avLst/>
          </a:prstGeom>
          <a:noFill/>
        </p:spPr>
      </p:pic>
      <p:pic>
        <p:nvPicPr>
          <p:cNvPr id="6" name="Picture 2" descr="http://streapadair.smugmug.com/Other/North-of-Ireland-1960s/1960s044/1088801312_3qrwp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5134" y="838200"/>
            <a:ext cx="505886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news.bbcimg.co.uk/media/images/68522000/jpg/_68522908_ferryquay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8917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0" name="Picture 4" descr="http://2.bp.blogspot.com/_7mZd73z7uyE/TSOOdiSG44I/AAAAAAAAGVQ/Sbt7zpSq8D4/s1600/aderry%2B-%2Bfree%2Bderry%2Bmural.jpg"/>
          <p:cNvPicPr>
            <a:picLocks noChangeAspect="1" noChangeArrowheads="1"/>
          </p:cNvPicPr>
          <p:nvPr/>
        </p:nvPicPr>
        <p:blipFill>
          <a:blip r:embed="rId2" cstate="print"/>
          <a:srcRect r="14764" b="18575"/>
          <a:stretch>
            <a:fillRect/>
          </a:stretch>
        </p:blipFill>
        <p:spPr bwMode="auto">
          <a:xfrm>
            <a:off x="1905000" y="0"/>
            <a:ext cx="5334000" cy="3048000"/>
          </a:xfrm>
          <a:prstGeom prst="rect">
            <a:avLst/>
          </a:prstGeom>
          <a:noFill/>
        </p:spPr>
      </p:pic>
      <p:pic>
        <p:nvPicPr>
          <p:cNvPr id="29704" name="Picture 8" descr="http://mares.english.sbc.edu/images%20folder/mapscapes/derryMur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3114675"/>
            <a:ext cx="4981575" cy="3743325"/>
          </a:xfrm>
          <a:prstGeom prst="rect">
            <a:avLst/>
          </a:prstGeom>
          <a:noFill/>
        </p:spPr>
      </p:pic>
      <p:pic>
        <p:nvPicPr>
          <p:cNvPr id="29706" name="Picture 10" descr="http://citynoise.org/upload/917.jpg"/>
          <p:cNvPicPr>
            <a:picLocks noChangeAspect="1" noChangeArrowheads="1"/>
          </p:cNvPicPr>
          <p:nvPr/>
        </p:nvPicPr>
        <p:blipFill>
          <a:blip r:embed="rId4" cstate="print"/>
          <a:srcRect l="17600" t="12426" r="20000" b="7101"/>
          <a:stretch>
            <a:fillRect/>
          </a:stretch>
        </p:blipFill>
        <p:spPr bwMode="auto">
          <a:xfrm>
            <a:off x="0" y="3276599"/>
            <a:ext cx="4038600" cy="3520831"/>
          </a:xfrm>
          <a:prstGeom prst="rect">
            <a:avLst/>
          </a:prstGeom>
          <a:noFill/>
        </p:spPr>
      </p:pic>
      <p:sp>
        <p:nvSpPr>
          <p:cNvPr id="29708" name="AutoShape 12" descr="https://1v08yg.dm2302.livefilestore.com/y2p34pq5OyvOEgliN8O16enBBiJMceouBZSouH1l08zrESO8CIUi-0rEAnKNGD4Djo1A7P-oH93Eo3bR_Ohf9MgRma2GpK2WAsEtTNR-wJ0jzQ/DSCN4568.JPG?psid=1"/>
          <p:cNvSpPr>
            <a:spLocks noChangeAspect="1" noChangeArrowheads="1"/>
          </p:cNvSpPr>
          <p:nvPr/>
        </p:nvSpPr>
        <p:spPr bwMode="auto">
          <a:xfrm>
            <a:off x="155575" y="-2719388"/>
            <a:ext cx="7562850" cy="567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4495800" cy="1470025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Gloucester MT Extra Condensed" pitchFamily="18" charset="0"/>
              </a:rPr>
              <a:t>Traditional Irish</a:t>
            </a:r>
            <a:endParaRPr lang="en-US" sz="8000" dirty="0">
              <a:latin typeface="Gloucester MT Extra Condense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2743200"/>
            <a:ext cx="4495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8000" dirty="0" smtClean="0">
                <a:latin typeface="Gloucester MT Extra Condensed" pitchFamily="18" charset="0"/>
              </a:rPr>
              <a:t>Music &amp; Literature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loucester MT Extra Condense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3" descr="C:\Users\Rebecca\Downloads\DSCN4568.JPG"/>
          <p:cNvPicPr>
            <a:picLocks noChangeAspect="1" noChangeArrowheads="1"/>
          </p:cNvPicPr>
          <p:nvPr/>
        </p:nvPicPr>
        <p:blipFill>
          <a:blip r:embed="rId2" cstate="print"/>
          <a:srcRect t="29424"/>
          <a:stretch>
            <a:fillRect/>
          </a:stretch>
        </p:blipFill>
        <p:spPr bwMode="auto">
          <a:xfrm>
            <a:off x="0" y="1295400"/>
            <a:ext cx="9144000" cy="484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200400" y="0"/>
            <a:ext cx="4203290" cy="2286000"/>
            <a:chOff x="3657600" y="0"/>
            <a:chExt cx="4343400" cy="2362200"/>
          </a:xfrm>
        </p:grpSpPr>
        <p:sp>
          <p:nvSpPr>
            <p:cNvPr id="9" name="Rectangle 8"/>
            <p:cNvSpPr/>
            <p:nvPr/>
          </p:nvSpPr>
          <p:spPr>
            <a:xfrm>
              <a:off x="3657600" y="0"/>
              <a:ext cx="4338506" cy="236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ttp://www.historyplace.com/worldhistory/famine/thp-poor-children.gif"/>
            <p:cNvPicPr/>
            <p:nvPr/>
          </p:nvPicPr>
          <p:blipFill>
            <a:blip r:embed="rId2" cstate="print"/>
            <a:srcRect l="1878" r="2363" b="3448"/>
            <a:stretch>
              <a:fillRect/>
            </a:stretch>
          </p:blipFill>
          <p:spPr bwMode="auto">
            <a:xfrm>
              <a:off x="3821502" y="0"/>
              <a:ext cx="4179498" cy="231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://upload.wikimedia.org/wikipedia/commons/9/97/Skibbereen_by_James_Mahony,_1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009" y="2362200"/>
            <a:ext cx="3030991" cy="4191001"/>
          </a:xfrm>
          <a:prstGeom prst="rect">
            <a:avLst/>
          </a:prstGeom>
          <a:noFill/>
        </p:spPr>
      </p:pic>
      <p:pic>
        <p:nvPicPr>
          <p:cNvPr id="12" name="Picture 4" descr="http://i.huffpost.com/gen/1153308/thumbs/o-POTATO-FAMINE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5955232" cy="39624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533400" y="0"/>
            <a:ext cx="1905000" cy="3124200"/>
            <a:chOff x="1371600" y="3733800"/>
            <a:chExt cx="1905000" cy="3124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3733800"/>
              <a:ext cx="1905000" cy="3124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0" descr="http://www.historyplace.com/worldhistory/famine/thp-beggar.gif"/>
            <p:cNvPicPr>
              <a:picLocks noChangeAspect="1" noChangeArrowheads="1"/>
            </p:cNvPicPr>
            <p:nvPr/>
          </p:nvPicPr>
          <p:blipFill>
            <a:blip r:embed="rId5" cstate="print"/>
            <a:srcRect l="3883" t="2516" r="2913" b="1887"/>
            <a:stretch>
              <a:fillRect/>
            </a:stretch>
          </p:blipFill>
          <p:spPr bwMode="auto">
            <a:xfrm>
              <a:off x="1371600" y="3810000"/>
              <a:ext cx="1828800" cy="2895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upload.wikimedia.org/wikipedia/commons/e/e3/Charles_Edward_Trevel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2046710" cy="2830773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11731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loucester MT Extra Condensed" pitchFamily="18" charset="0"/>
              </a:rPr>
              <a:t>God gave us the potato blight, the English gave us the famine</a:t>
            </a:r>
            <a:endParaRPr lang="en-US" sz="3200" dirty="0">
              <a:latin typeface="Gloucester MT Extra Condensed" pitchFamily="18" charset="0"/>
            </a:endParaRPr>
          </a:p>
        </p:txBody>
      </p:sp>
      <p:pic>
        <p:nvPicPr>
          <p:cNvPr id="16388" name="Picture 4" descr="http://1.bp.blogspot.com/-tFDt0J5An0c/UitqdF34EDI/AAAAAAAAD-k/K-SHnfF7Sxk/s1600/ejectment+of+irish+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588" y="3352800"/>
            <a:ext cx="5051960" cy="35052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4495800" cy="3583609"/>
            <a:chOff x="838200" y="2971800"/>
            <a:chExt cx="4186106" cy="3505200"/>
          </a:xfrm>
        </p:grpSpPr>
        <p:sp>
          <p:nvSpPr>
            <p:cNvPr id="17" name="Rectangle 16"/>
            <p:cNvSpPr/>
            <p:nvPr/>
          </p:nvSpPr>
          <p:spPr>
            <a:xfrm>
              <a:off x="838200" y="2971800"/>
              <a:ext cx="4186106" cy="350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96" name="Picture 12" descr="http://www.historyplace.com/worldhistory/famine/thp-corn-sale.gif"/>
            <p:cNvPicPr>
              <a:picLocks noChangeAspect="1" noChangeArrowheads="1"/>
            </p:cNvPicPr>
            <p:nvPr/>
          </p:nvPicPr>
          <p:blipFill>
            <a:blip r:embed="rId4" cstate="print"/>
            <a:srcRect l="1806" t="2156" r="677" b="809"/>
            <a:stretch>
              <a:fillRect/>
            </a:stretch>
          </p:blipFill>
          <p:spPr bwMode="auto">
            <a:xfrm>
              <a:off x="838200" y="3048000"/>
              <a:ext cx="4114800" cy="3429000"/>
            </a:xfrm>
            <a:prstGeom prst="rect">
              <a:avLst/>
            </a:prstGeom>
            <a:noFill/>
          </p:spPr>
        </p:pic>
      </p:grpSp>
      <p:pic>
        <p:nvPicPr>
          <p:cNvPr id="16398" name="Picture 14" descr="http://adminstaff.vassar.edu/sttaylor/FAMINE/Punch/Potato/RealBligh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779" y="2971800"/>
            <a:ext cx="2641221" cy="354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loucester MT Extra Condensed" pitchFamily="18" charset="0"/>
              </a:rPr>
              <a:t>The Irish Famine: Scene at the Gate of a Workhouse</a:t>
            </a:r>
            <a:endParaRPr lang="en-US" dirty="0">
              <a:solidFill>
                <a:srgbClr val="000000"/>
              </a:solidFill>
              <a:latin typeface="Gloucester MT Extra Condensed" pitchFamily="18" charset="0"/>
            </a:endParaRPr>
          </a:p>
        </p:txBody>
      </p:sp>
      <p:pic>
        <p:nvPicPr>
          <p:cNvPr id="1028" name="Picture 4" descr="http://images.fineartamerica.com/images-medium-large/7-irish-potato-famine-1846-7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14424"/>
            <a:ext cx="8572500" cy="57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3" name="Picture 8" descr="EB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67915"/>
            <a:ext cx="4419600" cy="6925915"/>
          </a:xfrm>
          <a:prstGeom prst="rect">
            <a:avLst/>
          </a:prstGeom>
          <a:noFill/>
        </p:spPr>
      </p:pic>
      <p:pic>
        <p:nvPicPr>
          <p:cNvPr id="18434" name="Picture 2" descr="http://warrenfahey.com/images/revival/convi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143" y="1143000"/>
            <a:ext cx="4783857" cy="2667000"/>
          </a:xfrm>
          <a:prstGeom prst="rect">
            <a:avLst/>
          </a:prstGeom>
          <a:noFill/>
        </p:spPr>
      </p:pic>
      <p:pic>
        <p:nvPicPr>
          <p:cNvPr id="18436" name="Picture 4" descr="http://www.pilotguides.com/wordpress/wp-content/uploads/2013/04/convicts-in-a-prison-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95724"/>
            <a:ext cx="44196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loucester MT Extra Condensed" pitchFamily="18" charset="0"/>
              </a:rPr>
              <a:t>Footing Turf</a:t>
            </a:r>
            <a:endParaRPr lang="en-US" dirty="0">
              <a:latin typeface="Gloucester MT Extra Condensed" pitchFamily="18" charset="0"/>
            </a:endParaRPr>
          </a:p>
        </p:txBody>
      </p:sp>
      <p:sp>
        <p:nvSpPr>
          <p:cNvPr id="20486" name="AutoShape 6" descr="https://o4kpvq.dm2303.livefilestore.com/y2pmu8C6abZ77sERpKPE6EPy_Y0KsnRtR5i-3n6-8h7-eNVJB_JpL7dkKYu0rdujz9hglxN3PdmEzQqCPmAYUL2uNp7ydRv-XsePbH1DK3eTd8/DSCN4295+-+Copy.JPG"/>
          <p:cNvSpPr>
            <a:spLocks noChangeAspect="1" noChangeArrowheads="1"/>
          </p:cNvSpPr>
          <p:nvPr/>
        </p:nvSpPr>
        <p:spPr bwMode="auto">
          <a:xfrm>
            <a:off x="155575" y="-2719388"/>
            <a:ext cx="7562850" cy="567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https://o4kpvq.dm2303.livefilestore.com/y2pmu8C6abZ77sERpKPE6EPy_Y0KsnRtR5i-3n6-8h7-eNVJB_JpL7dkKYu0rdujz9hglxN3PdmEzQqCPmAYUL2uNp7ydRv-XsePbH1DK3eTd8/DSCN4295+-+Copy.JPG"/>
          <p:cNvSpPr>
            <a:spLocks noChangeAspect="1" noChangeArrowheads="1"/>
          </p:cNvSpPr>
          <p:nvPr/>
        </p:nvSpPr>
        <p:spPr bwMode="auto">
          <a:xfrm>
            <a:off x="155575" y="-2719388"/>
            <a:ext cx="7562850" cy="567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9" name="Picture 9" descr="C:\Users\Rebecca\Downloads\t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87493" y="2103501"/>
            <a:ext cx="4636008" cy="3477006"/>
          </a:xfrm>
          <a:prstGeom prst="rect">
            <a:avLst/>
          </a:prstGeom>
          <a:noFill/>
        </p:spPr>
      </p:pic>
      <p:pic>
        <p:nvPicPr>
          <p:cNvPr id="20490" name="Picture 10" descr="C:\Users\Rebecca\Downloads\DSCN4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874008" cy="2905506"/>
          </a:xfrm>
          <a:prstGeom prst="rect">
            <a:avLst/>
          </a:prstGeom>
          <a:noFill/>
        </p:spPr>
      </p:pic>
      <p:pic>
        <p:nvPicPr>
          <p:cNvPr id="20492" name="Picture 12" descr="http://www.finnvalley.ie/irelandsown/turf/c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2874785" cy="2209800"/>
          </a:xfrm>
          <a:prstGeom prst="rect">
            <a:avLst/>
          </a:prstGeom>
          <a:noFill/>
        </p:spPr>
      </p:pic>
      <p:pic>
        <p:nvPicPr>
          <p:cNvPr id="20494" name="Picture 14" descr="http://www.askaboutireland.ie/_internal/gxml%210/2ocqn930ubywvi8z0wl9dhefnm6z926$lamt7n2tnxipmita4npylgt7da8iq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371600"/>
            <a:ext cx="289952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loucester MT Extra Condensed" pitchFamily="18" charset="0"/>
              </a:rPr>
              <a:t>The Crimean </a:t>
            </a:r>
            <a:endParaRPr lang="en-US" dirty="0">
              <a:latin typeface="Gloucester MT Extra Condensed" pitchFamily="18" charset="0"/>
            </a:endParaRPr>
          </a:p>
        </p:txBody>
      </p:sp>
      <p:pic>
        <p:nvPicPr>
          <p:cNvPr id="19458" name="Picture 2" descr="http://3.bp.blogspot.com/-clZL0Vzav64/UgodJ5Do4YI/AAAAAAAAKXc/4JOKuT4-cjw/s1600/Crimean+War+%287%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24200" y="2935190"/>
            <a:ext cx="4876800" cy="3922810"/>
          </a:xfrm>
          <a:prstGeom prst="rect">
            <a:avLst/>
          </a:prstGeom>
          <a:noFill/>
        </p:spPr>
      </p:pic>
      <p:pic>
        <p:nvPicPr>
          <p:cNvPr id="19460" name="Picture 4" descr="http://i3.walesonline.co.uk/news/news-opinion/article3418819.ece/ALTERNATES/s615/Crimean-War-veterans-3418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83634" cy="3048000"/>
          </a:xfrm>
          <a:prstGeom prst="rect">
            <a:avLst/>
          </a:prstGeom>
          <a:noFill/>
        </p:spPr>
      </p:pic>
      <p:pic>
        <p:nvPicPr>
          <p:cNvPr id="19462" name="Picture 6" descr="http://totallyhistory.com/wp-content/uploads/2012/02/Red-Coats-Uniforms-British-old-infantry-uniforms.jpg"/>
          <p:cNvPicPr>
            <a:picLocks noChangeAspect="1" noChangeArrowheads="1"/>
          </p:cNvPicPr>
          <p:nvPr/>
        </p:nvPicPr>
        <p:blipFill>
          <a:blip r:embed="rId4" cstate="print"/>
          <a:srcRect l="74000" t="11808" r="7000" b="4059"/>
          <a:stretch>
            <a:fillRect/>
          </a:stretch>
        </p:blipFill>
        <p:spPr bwMode="auto">
          <a:xfrm>
            <a:off x="7696200" y="228600"/>
            <a:ext cx="1447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paulscollege.ie/history/wp-content/uploads/2013/02/voorpagin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043160" cy="3429000"/>
          </a:xfrm>
          <a:prstGeom prst="rect">
            <a:avLst/>
          </a:prstGeom>
          <a:noFill/>
        </p:spPr>
      </p:pic>
      <p:pic>
        <p:nvPicPr>
          <p:cNvPr id="21512" name="Picture 8" descr="http://1.bp.blogspot.com/-CSTRKhHy29A/Ut7biz9k7pI/AAAAAAAAAFc/Zngpohryu1k/s1600/Farmers-of-Ireland-join-up-and-defend-your-possessions-first-world-war-recruitment-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495800" cy="30099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5715000"/>
            <a:ext cx="38862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Gloucester MT Extra Condensed" pitchFamily="18" charset="0"/>
              </a:rPr>
              <a:t>World War I </a:t>
            </a:r>
            <a:endParaRPr lang="en-US" sz="4800" dirty="0">
              <a:latin typeface="Gloucester MT Extra Condensed" pitchFamily="18" charset="0"/>
            </a:endParaRPr>
          </a:p>
        </p:txBody>
      </p:sp>
      <p:pic>
        <p:nvPicPr>
          <p:cNvPr id="21510" name="Picture 6" descr="http://cdn4.independent.ie/opinion/analysis/article29279521.ece/ALTERNATES/h342/NWS_20130520_AAN_024_27654728_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46384"/>
            <a:ext cx="3848100" cy="291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Kel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69</Words>
  <Application>Microsoft Office PowerPoint</Application>
  <PresentationFormat>On-screen Show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Turn in your Imperialism Homework</vt:lpstr>
      <vt:lpstr>Traditional Irish</vt:lpstr>
      <vt:lpstr>Slide 3</vt:lpstr>
      <vt:lpstr>God gave us the potato blight, the English gave us the famine</vt:lpstr>
      <vt:lpstr>The Irish Famine: Scene at the Gate of a Workhouse</vt:lpstr>
      <vt:lpstr>Australia</vt:lpstr>
      <vt:lpstr>Footing Turf</vt:lpstr>
      <vt:lpstr>The Crimean </vt:lpstr>
      <vt:lpstr>World War I </vt:lpstr>
      <vt:lpstr>World War I </vt:lpstr>
      <vt:lpstr>Easter Rising of 1916</vt:lpstr>
      <vt:lpstr>Slide 12</vt:lpstr>
      <vt:lpstr>Slide 13</vt:lpstr>
      <vt:lpstr>Irish War of Independence &amp; Irish Civil War</vt:lpstr>
      <vt:lpstr>Irish War of Independence &amp; Irish Civil War</vt:lpstr>
      <vt:lpstr>Old Derry </vt:lpstr>
      <vt:lpstr>The Troubles 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</dc:creator>
  <cp:lastModifiedBy>rjones9</cp:lastModifiedBy>
  <cp:revision>23</cp:revision>
  <dcterms:created xsi:type="dcterms:W3CDTF">2014-02-22T20:31:57Z</dcterms:created>
  <dcterms:modified xsi:type="dcterms:W3CDTF">2014-03-17T15:23:42Z</dcterms:modified>
</cp:coreProperties>
</file>