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66" r:id="rId3"/>
    <p:sldId id="265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6" autoAdjust="0"/>
    <p:restoredTop sz="94660"/>
  </p:normalViewPr>
  <p:slideViewPr>
    <p:cSldViewPr>
      <p:cViewPr varScale="1">
        <p:scale>
          <a:sx n="88" d="100"/>
          <a:sy n="88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0F52-CD1A-4E11-963E-02038D02FF28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D7C4-0876-4985-BA8F-D2F6EE424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E2A57-72D1-422F-A102-2A0B13A16B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74FD0E-AE4C-40D9-AA0C-A6682927A79A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076863-FEA3-4BB9-A4AE-58EE9D2F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tudorjewels.com/photographs/jane%20seymour%20portrait.jpg&amp;imgrefurl=http://www.tudorjewels.com/jane%20seymour.htm&amp;usg=__RiyPEfnLpc9wQNS1-FvjgUIOkQc=&amp;h=497&amp;w=396&amp;sz=57&amp;hl=en&amp;start=5&amp;zoom=1&amp;um=1&amp;itbs=1&amp;tbnid=HhwsmP78TTmAQM:&amp;tbnh=130&amp;tbnw=104&amp;prev=/images?q=jane+seymour+queen&amp;um=1&amp;hl=en&amp;rls=com.microsoft:*&amp;tbs=isch:1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com/imgres?imgurl=http://www.britannia.com/bios/images/khoward.jpg&amp;imgrefurl=http://www.britannia.com/bios/khoward.html&amp;usg=__xXr8KUHWtsBtmvB52TFKrZnkLlw=&amp;h=257&amp;w=200&amp;sz=14&amp;hl=en&amp;start=1&amp;zoom=1&amp;um=1&amp;itbs=1&amp;tbnid=f9XQgnfwJmz_yM:&amp;tbnh=112&amp;tbnw=87&amp;prev=/images?q=katherine+howard&amp;um=1&amp;hl=en&amp;sa=N&amp;rls=com.microsoft:*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upload.wikimedia.org/wikipedia/commons/6/63/Anne_Boleyn.png&amp;imgrefurl=http://commons.wikimedia.org/wiki/File:Anne_Boleyn.png&amp;usg=__26DPmsPQ0uCZYziSZGUP6YdXdbo=&amp;h=1143&amp;w=1026&amp;sz=1793&amp;hl=en&amp;start=7&amp;zoom=1&amp;um=1&amp;itbs=1&amp;tbnid=kfwCq5MgrMytuM:&amp;tbnh=150&amp;tbnw=135&amp;prev=/images?q=anne+boleyn&amp;um=1&amp;hl=en&amp;rls=com.microsoft:*&amp;tbs=isch:1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://www.google.com/imgres?imgurl=http://www.evilwaves.com/issues/00015/content/image/viva_cleves_00015.jpg&amp;imgrefurl=http://qwickstep.com/search/anne-of-cleves.html&amp;usg=__XgNl0afzMq-IzM1gcD7ZKHinvdk=&amp;h=338&amp;w=338&amp;sz=46&amp;hl=en&amp;start=13&amp;zoom=1&amp;um=1&amp;itbs=1&amp;tbnid=zz_v9ifLDh8IHM:&amp;tbnh=119&amp;tbnw=119&amp;prev=/images?q=anne+of+cleves&amp;um=1&amp;hl=en&amp;rls=com.microsoft:*&amp;tbs=isch:1" TargetMode="External"/><Relationship Id="rId4" Type="http://schemas.openxmlformats.org/officeDocument/2006/relationships/hyperlink" Target="http://www.google.com/imgres?imgurl=http://jack-of-all-trades.ca/meandmine/ab17.jpg&amp;imgrefurl=http://jack-of-all-trades.ca/meandmine/photos.html&amp;usg=__NgIitonxv3ARCydulFb0qlHZGno=&amp;h=666&amp;w=500&amp;sz=51&amp;hl=en&amp;start=3&amp;zoom=1&amp;um=1&amp;itbs=1&amp;tbnid=CwP-fIJwjv348M:&amp;tbnh=138&amp;tbnw=104&amp;prev=/images?q=katherine+of+aragon&amp;um=1&amp;hl=en&amp;rls=com.microsoft:*&amp;tbs=isch:1" TargetMode="Externa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Protestant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Keep this in Mind: Henry VIII is 49 &amp; Looks A Bit Like This By This Point</a:t>
            </a:r>
            <a:endParaRPr lang="en-US" dirty="0"/>
          </a:p>
        </p:txBody>
      </p:sp>
      <p:pic>
        <p:nvPicPr>
          <p:cNvPr id="18436" name="Picture 4" descr="http://www.lib-art.com/imgpainting/6/8/12386-henry-viii-hans-the-younger-holb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3048000" cy="54466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0980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/>
                </a:solidFill>
              </a:rPr>
              <a:t>Oh yeah, </a:t>
            </a:r>
          </a:p>
          <a:p>
            <a:pPr algn="just"/>
            <a:r>
              <a:rPr lang="en-US" sz="2800" dirty="0" smtClean="0">
                <a:solidFill>
                  <a:prstClr val="black"/>
                </a:solidFill>
              </a:rPr>
              <a:t>And one of his legs was injured in a jousting accident and leaked puss, blood, and stench for the rest of his life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5473005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So overall, not </a:t>
            </a:r>
            <a:r>
              <a:rPr lang="en-US" sz="2400" dirty="0" smtClean="0">
                <a:solidFill>
                  <a:schemeClr val="tx2"/>
                </a:solidFill>
              </a:rPr>
              <a:t>nice…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Then Henry Meets Katherine Howard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553200" cy="5257800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atherine is beautiful, flirtatious…</a:t>
            </a:r>
          </a:p>
          <a:p>
            <a:pPr>
              <a:buNone/>
            </a:pPr>
            <a:r>
              <a:rPr lang="en-US" dirty="0" smtClean="0"/>
              <a:t>	and 15</a:t>
            </a:r>
          </a:p>
          <a:p>
            <a:r>
              <a:rPr lang="en-US" dirty="0" smtClean="0"/>
              <a:t>Henry        ’s Katherine</a:t>
            </a:r>
          </a:p>
          <a:p>
            <a:r>
              <a:rPr lang="en-US" dirty="0"/>
              <a:t>K</a:t>
            </a:r>
            <a:r>
              <a:rPr lang="en-US" dirty="0" smtClean="0"/>
              <a:t>atherine        ’s Other Men </a:t>
            </a:r>
          </a:p>
          <a:p>
            <a:r>
              <a:rPr lang="en-US" dirty="0" smtClean="0"/>
              <a:t>Henry finds out and she is beheaded</a:t>
            </a:r>
          </a:p>
          <a:p>
            <a:pPr lvl="1"/>
            <a:r>
              <a:rPr lang="en-US" dirty="0" smtClean="0"/>
              <a:t>On the block she admits her lover’s name…sucks to be that guy</a:t>
            </a:r>
          </a:p>
        </p:txBody>
      </p:sp>
      <p:pic>
        <p:nvPicPr>
          <p:cNvPr id="19458" name="Picture 2" descr="http://www.historic-uk.com/HistoryUK/England-History/CatherineHoward-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419" y="1266825"/>
            <a:ext cx="2839581" cy="5591175"/>
          </a:xfrm>
          <a:prstGeom prst="rect">
            <a:avLst/>
          </a:prstGeom>
          <a:noFill/>
        </p:spPr>
      </p:pic>
      <p:pic>
        <p:nvPicPr>
          <p:cNvPr id="10241" name="Picture 1" descr="C:\Documents and Settings\rjones9\Local Settings\Temporary Internet Files\Content.IE5\0DYVK9EN\MC9000271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62200"/>
            <a:ext cx="702521" cy="609600"/>
          </a:xfrm>
          <a:prstGeom prst="rect">
            <a:avLst/>
          </a:prstGeom>
          <a:noFill/>
        </p:spPr>
      </p:pic>
      <p:pic>
        <p:nvPicPr>
          <p:cNvPr id="7" name="Picture 1" descr="C:\Documents and Settings\rjones9\Local Settings\Temporary Internet Files\Content.IE5\0DYVK9EN\MC9000271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19400"/>
            <a:ext cx="702521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Thus Far We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Divorced (Catherine of Aragon)</a:t>
            </a:r>
          </a:p>
          <a:p>
            <a:r>
              <a:rPr lang="en-US" dirty="0" smtClean="0"/>
              <a:t>Beheaded (Anne Boleyn)</a:t>
            </a:r>
          </a:p>
          <a:p>
            <a:r>
              <a:rPr lang="en-US" dirty="0" smtClean="0"/>
              <a:t>Died (Jane Seymour)</a:t>
            </a:r>
          </a:p>
          <a:p>
            <a:r>
              <a:rPr lang="en-US" dirty="0" smtClean="0"/>
              <a:t>Divorced (Anne of Cleves)</a:t>
            </a:r>
          </a:p>
          <a:p>
            <a:r>
              <a:rPr lang="en-US" dirty="0" smtClean="0"/>
              <a:t>Beheaded (Katherine Howard)</a:t>
            </a:r>
          </a:p>
          <a:p>
            <a:r>
              <a:rPr lang="en-US" dirty="0" smtClean="0"/>
              <a:t>So next must be…</a:t>
            </a:r>
            <a:endParaRPr lang="en-US" dirty="0"/>
          </a:p>
        </p:txBody>
      </p:sp>
      <p:pic>
        <p:nvPicPr>
          <p:cNvPr id="20485" name="Picture 5" descr="http://t0.gstatic.com/images?q=tbn:f9XQgnfwJmz_yM:http://www.britannia.com/bios/images/khow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828675" cy="1066801"/>
          </a:xfrm>
          <a:prstGeom prst="rect">
            <a:avLst/>
          </a:prstGeom>
          <a:noFill/>
        </p:spPr>
      </p:pic>
      <p:pic>
        <p:nvPicPr>
          <p:cNvPr id="20487" name="Picture 7" descr="http://t2.gstatic.com/images?q=tbn:CwP-fIJwjv348M:http://jack-of-all-trades.ca/meandmine/ab1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143000"/>
            <a:ext cx="990600" cy="1314451"/>
          </a:xfrm>
          <a:prstGeom prst="rect">
            <a:avLst/>
          </a:prstGeom>
          <a:noFill/>
        </p:spPr>
      </p:pic>
      <p:pic>
        <p:nvPicPr>
          <p:cNvPr id="20489" name="Picture 9" descr="http://t2.gstatic.com/images?q=tbn:kfwCq5MgrMytuM:http://upload.wikimedia.org/wikipedia/commons/6/63/Anne_Boley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752600"/>
            <a:ext cx="1285875" cy="1428750"/>
          </a:xfrm>
          <a:prstGeom prst="rect">
            <a:avLst/>
          </a:prstGeom>
          <a:noFill/>
        </p:spPr>
      </p:pic>
      <p:pic>
        <p:nvPicPr>
          <p:cNvPr id="20491" name="Picture 11" descr="http://t0.gstatic.com/images?q=tbn:HhwsmP78TTmAQM:http://www.tudorjewels.com/photographs/jane%2520seymour%2520portrai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2286000"/>
            <a:ext cx="990600" cy="1238250"/>
          </a:xfrm>
          <a:prstGeom prst="rect">
            <a:avLst/>
          </a:prstGeom>
          <a:noFill/>
        </p:spPr>
      </p:pic>
      <p:pic>
        <p:nvPicPr>
          <p:cNvPr id="20493" name="Picture 13" descr="http://t3.gstatic.com/images?q=tbn:zz_v9ifLDh8IHM:http://www.evilwaves.com/issues/00015/content/image/viva_cleves_0001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3200400"/>
            <a:ext cx="1133475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marries Catherine Parr</a:t>
            </a:r>
          </a:p>
          <a:p>
            <a:r>
              <a:rPr lang="en-US" dirty="0" smtClean="0"/>
              <a:t>Serves as a nurse and friend until Henry’s death</a:t>
            </a:r>
            <a:endParaRPr lang="en-US" dirty="0"/>
          </a:p>
        </p:txBody>
      </p:sp>
      <p:pic>
        <p:nvPicPr>
          <p:cNvPr id="21506" name="Picture 2" descr="http://www.grassington.n-yorks.sch.uk/images/March%202006/histor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3200400" cy="4042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Church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Crusades – priests become politicians</a:t>
            </a:r>
          </a:p>
          <a:p>
            <a:pPr lvl="0"/>
            <a:r>
              <a:rPr lang="en-US" dirty="0" smtClean="0"/>
              <a:t>Worldliness –church concerned w/ $$$$$$</a:t>
            </a:r>
          </a:p>
          <a:p>
            <a:pPr lvl="0"/>
            <a:r>
              <a:rPr lang="en-US" dirty="0" smtClean="0"/>
              <a:t>Power Struggles (conflicts b/w popes)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thumb/3/30/Holbein-erasmus.jpg/220px-Holbein-erasm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581400"/>
            <a:ext cx="2133600" cy="3016135"/>
          </a:xfrm>
          <a:prstGeom prst="rect">
            <a:avLst/>
          </a:prstGeom>
          <a:noFill/>
        </p:spPr>
      </p:pic>
      <p:pic>
        <p:nvPicPr>
          <p:cNvPr id="5124" name="Picture 4" descr="http://westmainbaptist.com/wp-content/uploads/2011/05/Wycliffe-Huss-Tyndal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4419600" cy="18109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Early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400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Wycliffe &amp; Hus &amp; Tyndale </a:t>
            </a:r>
          </a:p>
          <a:p>
            <a:pPr lvl="1"/>
            <a:r>
              <a:rPr lang="en-US" dirty="0" smtClean="0"/>
              <a:t>Criticize popes</a:t>
            </a:r>
          </a:p>
          <a:p>
            <a:pPr lvl="1"/>
            <a:r>
              <a:rPr lang="en-US" dirty="0" smtClean="0"/>
              <a:t>Translate Bible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Erasmus: Dutch Priest, Christian Humanist   </a:t>
            </a:r>
          </a:p>
          <a:p>
            <a:pPr lvl="1"/>
            <a:r>
              <a:rPr lang="en-US" dirty="0" smtClean="0"/>
              <a:t>Spreads ideas to wider public </a:t>
            </a:r>
          </a:p>
          <a:p>
            <a:pPr lvl="1"/>
            <a:r>
              <a:rPr lang="en-US" dirty="0" smtClean="0"/>
              <a:t>Called for church reform &amp; Bible in vernacular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NOT CALLING </a:t>
            </a:r>
            <a:r>
              <a:rPr lang="en-US" dirty="0" smtClean="0"/>
              <a:t>for a break from Catholic Church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Martin Luther</a:t>
            </a:r>
            <a:endParaRPr lang="en-US" dirty="0"/>
          </a:p>
        </p:txBody>
      </p:sp>
      <p:pic>
        <p:nvPicPr>
          <p:cNvPr id="1026" name="Picture 2" descr="http://www.skateboardermag.com/files/2013/01/Martin_Luther_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3724275" cy="493395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2/25/Martin-Luther-1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38481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1517 </a:t>
            </a:r>
            <a:r>
              <a:rPr lang="en-US" dirty="0" smtClean="0">
                <a:solidFill>
                  <a:schemeClr val="tx2"/>
                </a:solidFill>
              </a:rPr>
              <a:t>Diet of Worms condemned Luther </a:t>
            </a:r>
            <a:r>
              <a:rPr lang="en-US" dirty="0" smtClean="0"/>
              <a:t>as a heretic and an outlaw. </a:t>
            </a:r>
          </a:p>
          <a:p>
            <a:pPr lvl="1"/>
            <a:r>
              <a:rPr lang="en-US" dirty="0" smtClean="0"/>
              <a:t>Luther is hidden by Prince Fredrick of Saxony</a:t>
            </a:r>
          </a:p>
          <a:p>
            <a:pPr lvl="1"/>
            <a:r>
              <a:rPr lang="en-US" dirty="0" smtClean="0"/>
              <a:t>In hiding, Luther </a:t>
            </a:r>
            <a:r>
              <a:rPr lang="en-US" dirty="0" smtClean="0">
                <a:solidFill>
                  <a:schemeClr val="tx2"/>
                </a:solidFill>
              </a:rPr>
              <a:t>translated the Bible into German</a:t>
            </a:r>
            <a:r>
              <a:rPr lang="en-US" dirty="0" smtClean="0"/>
              <a:t> &amp; mass printed </a:t>
            </a:r>
          </a:p>
          <a:p>
            <a:pPr lvl="1"/>
            <a:r>
              <a:rPr lang="en-US" dirty="0" smtClean="0"/>
              <a:t>Bible was made available to the common people. </a:t>
            </a:r>
          </a:p>
          <a:p>
            <a:r>
              <a:rPr lang="en-US" dirty="0" smtClean="0"/>
              <a:t>In 1525 </a:t>
            </a:r>
            <a:r>
              <a:rPr lang="en-US" dirty="0" smtClean="0">
                <a:solidFill>
                  <a:schemeClr val="tx2"/>
                </a:solidFill>
              </a:rPr>
              <a:t>German peasants revolt, inspired by Luther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Violent </a:t>
            </a:r>
          </a:p>
          <a:p>
            <a:pPr lvl="1"/>
            <a:r>
              <a:rPr lang="en-US" dirty="0" smtClean="0"/>
              <a:t>Luther </a:t>
            </a:r>
            <a:r>
              <a:rPr lang="en-US" dirty="0" smtClean="0">
                <a:solidFill>
                  <a:schemeClr val="tx2"/>
                </a:solidFill>
              </a:rPr>
              <a:t>refused to support them </a:t>
            </a:r>
          </a:p>
          <a:p>
            <a:pPr lvl="1"/>
            <a:r>
              <a:rPr lang="en-US" dirty="0" smtClean="0"/>
              <a:t>German princes killed 70,000–100,000 peasants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Peace of Augsburg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>
                <a:solidFill>
                  <a:schemeClr val="tx2"/>
                </a:solidFill>
              </a:rPr>
              <a:t>German prince can decide </a:t>
            </a:r>
            <a:r>
              <a:rPr lang="en-US" dirty="0" smtClean="0"/>
              <a:t>which religion their region will follow: </a:t>
            </a:r>
            <a:r>
              <a:rPr lang="en-US" dirty="0" smtClean="0">
                <a:solidFill>
                  <a:schemeClr val="tx2"/>
                </a:solidFill>
              </a:rPr>
              <a:t>Catholicism or Lutheranism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First Christian alternative to Catholicism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en-US" dirty="0" smtClean="0"/>
              <a:t>Other Reformers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924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Solution to Martin Luther: Peace </a:t>
            </a:r>
            <a:r>
              <a:rPr lang="en-US" dirty="0" smtClean="0"/>
              <a:t>of Augsburg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>
                <a:solidFill>
                  <a:schemeClr val="tx2"/>
                </a:solidFill>
              </a:rPr>
              <a:t>German prince can decide </a:t>
            </a:r>
            <a:r>
              <a:rPr lang="en-US" dirty="0" smtClean="0"/>
              <a:t>for their region: </a:t>
            </a:r>
            <a:r>
              <a:rPr lang="en-US" dirty="0" smtClean="0">
                <a:solidFill>
                  <a:schemeClr val="tx2"/>
                </a:solidFill>
              </a:rPr>
              <a:t>Catholicism or Lutheranism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First Christian alternative to </a:t>
            </a:r>
            <a:r>
              <a:rPr lang="en-US" dirty="0" smtClean="0">
                <a:solidFill>
                  <a:schemeClr val="tx2"/>
                </a:solidFill>
              </a:rPr>
              <a:t>Catholicism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Western Europe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John Calvin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Predestination—God has chosen </a:t>
            </a:r>
            <a:r>
              <a:rPr lang="en-US" dirty="0" smtClean="0">
                <a:solidFill>
                  <a:schemeClr val="tx2"/>
                </a:solidFill>
              </a:rPr>
              <a:t>who </a:t>
            </a:r>
            <a:r>
              <a:rPr lang="en-US" dirty="0" smtClean="0">
                <a:solidFill>
                  <a:schemeClr val="tx2"/>
                </a:solidFill>
              </a:rPr>
              <a:t>will gain </a:t>
            </a:r>
            <a:r>
              <a:rPr lang="en-US" dirty="0" smtClean="0">
                <a:solidFill>
                  <a:schemeClr val="tx2"/>
                </a:solidFill>
              </a:rPr>
              <a:t>salvation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Set up </a:t>
            </a:r>
            <a:r>
              <a:rPr lang="en-US" dirty="0" smtClean="0">
                <a:solidFill>
                  <a:schemeClr val="tx2"/>
                </a:solidFill>
              </a:rPr>
              <a:t>community 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 </a:t>
            </a:r>
            <a:r>
              <a:rPr lang="en-US" dirty="0" smtClean="0">
                <a:solidFill>
                  <a:schemeClr val="tx2"/>
                </a:solidFill>
              </a:rPr>
              <a:t>Geneva,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Switzerland</a:t>
            </a:r>
          </a:p>
          <a:p>
            <a:r>
              <a:rPr lang="en-US" dirty="0" smtClean="0"/>
              <a:t>John </a:t>
            </a:r>
            <a:r>
              <a:rPr lang="en-US" dirty="0" smtClean="0"/>
              <a:t>Knox</a:t>
            </a:r>
          </a:p>
          <a:p>
            <a:pPr lvl="1"/>
            <a:r>
              <a:rPr lang="en-US" dirty="0" smtClean="0"/>
              <a:t>Calvinist in </a:t>
            </a:r>
            <a:r>
              <a:rPr lang="en-US" dirty="0" smtClean="0">
                <a:solidFill>
                  <a:schemeClr val="tx2"/>
                </a:solidFill>
              </a:rPr>
              <a:t>Scotland </a:t>
            </a:r>
          </a:p>
          <a:p>
            <a:pPr lvl="1"/>
            <a:r>
              <a:rPr lang="en-US" dirty="0" smtClean="0"/>
              <a:t>Rebellion that </a:t>
            </a:r>
            <a:r>
              <a:rPr lang="en-US" dirty="0" smtClean="0">
                <a:solidFill>
                  <a:schemeClr val="tx2"/>
                </a:solidFill>
              </a:rPr>
              <a:t>overthrew Catholic queen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Begins</a:t>
            </a:r>
            <a:r>
              <a:rPr lang="en-US" dirty="0" smtClean="0">
                <a:solidFill>
                  <a:schemeClr val="tx2"/>
                </a:solidFill>
              </a:rPr>
              <a:t> Presbyterian Church </a:t>
            </a:r>
          </a:p>
          <a:p>
            <a:r>
              <a:rPr lang="en-US" dirty="0" smtClean="0"/>
              <a:t>Anabaptists </a:t>
            </a:r>
          </a:p>
          <a:p>
            <a:pPr lvl="1"/>
            <a:r>
              <a:rPr lang="en-US" dirty="0" smtClean="0"/>
              <a:t>Baptize as </a:t>
            </a:r>
            <a:r>
              <a:rPr lang="en-US" dirty="0" smtClean="0">
                <a:solidFill>
                  <a:schemeClr val="tx2"/>
                </a:solidFill>
              </a:rPr>
              <a:t>adults</a:t>
            </a:r>
          </a:p>
          <a:p>
            <a:pPr lvl="1"/>
            <a:r>
              <a:rPr lang="en-US" dirty="0" smtClean="0"/>
              <a:t>anti-war, seen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chemeClr val="tx2"/>
                </a:solidFill>
              </a:rPr>
              <a:t>radicals</a:t>
            </a:r>
          </a:p>
          <a:p>
            <a:pPr lvl="1"/>
            <a:r>
              <a:rPr lang="en-US" dirty="0" smtClean="0"/>
              <a:t>Influenced </a:t>
            </a:r>
            <a:r>
              <a:rPr lang="en-US" dirty="0" smtClean="0">
                <a:solidFill>
                  <a:schemeClr val="tx2"/>
                </a:solidFill>
              </a:rPr>
              <a:t>Amish, Quakers, Baptists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tudorstuff.files.wordpress.com/2009/03/anne-bole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86200"/>
            <a:ext cx="2958650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England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001000" cy="5236536"/>
          </a:xfrm>
        </p:spPr>
        <p:txBody>
          <a:bodyPr/>
          <a:lstStyle/>
          <a:p>
            <a:r>
              <a:rPr lang="en-US" dirty="0" smtClean="0"/>
              <a:t>Henry VIII’s wife Katherine has had only one </a:t>
            </a:r>
            <a:r>
              <a:rPr lang="en-US" dirty="0" smtClean="0"/>
              <a:t>child—Mary—needs a son  </a:t>
            </a:r>
            <a:endParaRPr lang="en-US" dirty="0" smtClean="0"/>
          </a:p>
          <a:p>
            <a:pPr lvl="1"/>
            <a:r>
              <a:rPr lang="en-US" dirty="0" smtClean="0"/>
              <a:t>He falls for Anne Boleyn</a:t>
            </a:r>
          </a:p>
          <a:p>
            <a:pPr lvl="1"/>
            <a:r>
              <a:rPr lang="en-US" dirty="0" smtClean="0"/>
              <a:t>Pope refused divorce</a:t>
            </a:r>
          </a:p>
          <a:p>
            <a:pPr lvl="1"/>
            <a:r>
              <a:rPr lang="en-US" dirty="0" smtClean="0"/>
              <a:t>Breaks from Catholic church and declares self Head of the Church of </a:t>
            </a:r>
            <a:r>
              <a:rPr lang="en-US" dirty="0" smtClean="0"/>
              <a:t>England</a:t>
            </a:r>
          </a:p>
          <a:p>
            <a:pPr lvl="1"/>
            <a:r>
              <a:rPr lang="en-US" dirty="0" smtClean="0"/>
              <a:t>Marries Anne and she has Elizabeth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://www.law.umkc.edu/faculty/projects/ftrials/more/henryV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06240"/>
            <a:ext cx="1905000" cy="2651760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thumb/d/d6/Catherine_aragon.jpg/220px-Catherine_arag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105275"/>
            <a:ext cx="20955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lcityrenfair.org/images/young_elizab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652841"/>
            <a:ext cx="3143250" cy="42051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Neither the Princess Elizabeth nor Princess Mary is an heir…</a:t>
            </a:r>
          </a:p>
          <a:p>
            <a:r>
              <a:rPr lang="en-US" dirty="0" smtClean="0"/>
              <a:t>Henry tires of Anne &amp; becomes suspicious—she is beheaded for treason when Elizabeth is 4</a:t>
            </a:r>
          </a:p>
          <a:p>
            <a:r>
              <a:rPr lang="en-US" dirty="0" smtClean="0"/>
              <a:t>One Week Later: Henry marries Jane Seymour</a:t>
            </a:r>
          </a:p>
          <a:p>
            <a:pPr lvl="1"/>
            <a:r>
              <a:rPr lang="en-US" dirty="0" smtClean="0"/>
              <a:t>She gives birth to a son BUT dies in childbirth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http://threadforthought.net/wp-content/uploads/2010/01/Hans-Holbeins-Jane-Seymour-1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53154"/>
            <a:ext cx="2971800" cy="4904846"/>
          </a:xfrm>
          <a:prstGeom prst="rect">
            <a:avLst/>
          </a:prstGeom>
          <a:noFill/>
        </p:spPr>
      </p:pic>
      <p:pic>
        <p:nvPicPr>
          <p:cNvPr id="11266" name="Picture 2" descr="http://www.art-prints-on-demand.com/kunst/master_john/m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667000"/>
            <a:ext cx="319186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Henry Need?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new wife!</a:t>
            </a:r>
          </a:p>
          <a:p>
            <a:r>
              <a:rPr lang="en-US" dirty="0" smtClean="0"/>
              <a:t>Agrees to marry a German princess, Anne of Cleves, based on this portrait:</a:t>
            </a:r>
          </a:p>
          <a:p>
            <a:r>
              <a:rPr lang="en-US" dirty="0" smtClean="0"/>
              <a:t>Unfortunately for Henry, </a:t>
            </a:r>
          </a:p>
          <a:p>
            <a:pPr>
              <a:buNone/>
            </a:pPr>
            <a:r>
              <a:rPr lang="en-US" dirty="0" smtClean="0"/>
              <a:t>     the artist was generous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to Anne </a:t>
            </a:r>
          </a:p>
          <a:p>
            <a:r>
              <a:rPr lang="en-US" dirty="0" smtClean="0"/>
              <a:t> He divorces her</a:t>
            </a:r>
            <a:endParaRPr lang="en-US" dirty="0"/>
          </a:p>
        </p:txBody>
      </p:sp>
      <p:pic>
        <p:nvPicPr>
          <p:cNvPr id="17410" name="Picture 2" descr="http://www.tudorplace.com.ar/images/Cleves,Ann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3780"/>
            <a:ext cx="3088188" cy="4194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6261</TotalTime>
  <Words>475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The Protestant Reformation</vt:lpstr>
      <vt:lpstr>Catholic Church Issues</vt:lpstr>
      <vt:lpstr>Early Reform</vt:lpstr>
      <vt:lpstr>Enter Martin Luther</vt:lpstr>
      <vt:lpstr>Luther</vt:lpstr>
      <vt:lpstr>Other Reformers </vt:lpstr>
      <vt:lpstr>England Reformation</vt:lpstr>
      <vt:lpstr>But what’s the problem?</vt:lpstr>
      <vt:lpstr>So What Does Henry Need? </vt:lpstr>
      <vt:lpstr>Keep this in Mind: Henry VIII is 49 &amp; Looks A Bit Like This By This Point</vt:lpstr>
      <vt:lpstr>Then Henry Meets Katherine Howard</vt:lpstr>
      <vt:lpstr>So Thus Far We Have</vt:lpstr>
      <vt:lpstr>Survived!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</dc:title>
  <dc:creator>WCPSS</dc:creator>
  <cp:lastModifiedBy>rjones9</cp:lastModifiedBy>
  <cp:revision>50</cp:revision>
  <dcterms:created xsi:type="dcterms:W3CDTF">2010-04-05T19:11:48Z</dcterms:created>
  <dcterms:modified xsi:type="dcterms:W3CDTF">2013-12-16T19:43:39Z</dcterms:modified>
</cp:coreProperties>
</file>