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71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0AFFA-F364-401C-9692-B0419165021A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4797C-74FF-4FA7-95CD-A7BB28DD5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nomadic people travel?</a:t>
            </a:r>
            <a:r>
              <a:rPr lang="en-US" dirty="0" smtClean="0">
                <a:sym typeface="Wingdings" pitchFamily="2" charset="2"/>
              </a:rPr>
              <a:t> follow herds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4797C-74FF-4FA7-95CD-A7BB28DD5DB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</a:t>
            </a:r>
            <a:r>
              <a:rPr lang="en-US" baseline="0" dirty="0" smtClean="0"/>
              <a:t> do you think “</a:t>
            </a:r>
            <a:r>
              <a:rPr lang="en-US" baseline="0" dirty="0" err="1" smtClean="0"/>
              <a:t>Meso</a:t>
            </a:r>
            <a:r>
              <a:rPr lang="en-US" baseline="0" dirty="0" smtClean="0"/>
              <a:t>” means? Where?  </a:t>
            </a:r>
            <a:r>
              <a:rPr lang="en-US" dirty="0" smtClean="0"/>
              <a:t>Corn</a:t>
            </a:r>
            <a:r>
              <a:rPr lang="en-US" baseline="0" dirty="0" smtClean="0"/>
              <a:t> about actual size, ancient maize is very small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4797C-74FF-4FA7-95CD-A7BB28DD5DB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</a:t>
            </a:r>
            <a:r>
              <a:rPr lang="en-US" baseline="0" dirty="0" smtClean="0"/>
              <a:t> does mother culture mean? Actual descendents?  “Inherited” culture (diffusion)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4797C-74FF-4FA7-95CD-A7BB28DD5DB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2BE59E4-FB4A-4854-B948-2AF0B5EB3377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994C665-6B2D-48ED-8799-DF92D4802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59E4-FB4A-4854-B948-2AF0B5EB3377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C665-6B2D-48ED-8799-DF92D4802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59E4-FB4A-4854-B948-2AF0B5EB3377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C665-6B2D-48ED-8799-DF92D4802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BE59E4-FB4A-4854-B948-2AF0B5EB3377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94C665-6B2D-48ED-8799-DF92D4802D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2BE59E4-FB4A-4854-B948-2AF0B5EB3377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994C665-6B2D-48ED-8799-DF92D4802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59E4-FB4A-4854-B948-2AF0B5EB3377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C665-6B2D-48ED-8799-DF92D4802D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59E4-FB4A-4854-B948-2AF0B5EB3377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C665-6B2D-48ED-8799-DF92D4802D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BE59E4-FB4A-4854-B948-2AF0B5EB3377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94C665-6B2D-48ED-8799-DF92D4802D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59E4-FB4A-4854-B948-2AF0B5EB3377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C665-6B2D-48ED-8799-DF92D4802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BE59E4-FB4A-4854-B948-2AF0B5EB3377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94C665-6B2D-48ED-8799-DF92D4802D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BE59E4-FB4A-4854-B948-2AF0B5EB3377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94C665-6B2D-48ED-8799-DF92D4802D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2BE59E4-FB4A-4854-B948-2AF0B5EB3377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994C665-6B2D-48ED-8799-DF92D4802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en.wikipedia.org/wiki/File:Cortes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exposedplanet.com/index.php?showimage=11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Ancient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Aztecs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ztec_emp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04800"/>
            <a:ext cx="41910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Aztecs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7244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1200s-1500s </a:t>
            </a:r>
          </a:p>
          <a:p>
            <a:r>
              <a:rPr lang="en-US" dirty="0" smtClean="0"/>
              <a:t>Called selves </a:t>
            </a:r>
            <a:r>
              <a:rPr lang="en-US" dirty="0" err="1" smtClean="0"/>
              <a:t>Mexica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 modern day Mexico 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Wandered for 200 yrs looking for a sign</a:t>
            </a:r>
          </a:p>
          <a:p>
            <a:pPr lvl="1"/>
            <a:r>
              <a:rPr lang="en-US" dirty="0" smtClean="0"/>
              <a:t>An eagle with a serpent trapped in its mouth, atop a prickly cactus growing on a rock submerged in a lake. </a:t>
            </a:r>
          </a:p>
          <a:p>
            <a:pPr lvl="1"/>
            <a:r>
              <a:rPr lang="en-US" dirty="0" smtClean="0"/>
              <a:t>Finally found this off an island in Lake </a:t>
            </a:r>
            <a:r>
              <a:rPr lang="en-US" dirty="0" err="1" smtClean="0"/>
              <a:t>Texcoco</a:t>
            </a:r>
            <a:endParaRPr lang="en-US" dirty="0" smtClean="0"/>
          </a:p>
          <a:p>
            <a:pPr lvl="1"/>
            <a:r>
              <a:rPr lang="en-US" dirty="0" smtClean="0"/>
              <a:t>Built their capital city, </a:t>
            </a:r>
            <a:r>
              <a:rPr lang="en-US" u="sng" dirty="0" err="1" smtClean="0"/>
              <a:t>Tenochtitlán</a:t>
            </a:r>
            <a:r>
              <a:rPr lang="en-US" dirty="0" smtClean="0"/>
              <a:t>, large population </a:t>
            </a:r>
            <a:endParaRPr lang="en-US" u="sng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6057900" y="14097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pload.wikimedia.org/wikipedia/commons/1/1a/MexicanSculptureRememberingTheSignForTenochtitlanFound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7439025" cy="557212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73152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Statue in Mexico City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&amp; Religion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7467600" cy="4873752"/>
          </a:xfrm>
        </p:spPr>
        <p:txBody>
          <a:bodyPr/>
          <a:lstStyle/>
          <a:p>
            <a:r>
              <a:rPr lang="en-US" dirty="0" smtClean="0"/>
              <a:t>Single empire</a:t>
            </a:r>
          </a:p>
          <a:p>
            <a:pPr lvl="1"/>
            <a:r>
              <a:rPr lang="en-US" dirty="0" smtClean="0"/>
              <a:t>Emperor meant to lead in war</a:t>
            </a:r>
          </a:p>
          <a:p>
            <a:pPr lvl="1"/>
            <a:r>
              <a:rPr lang="en-US" dirty="0" smtClean="0"/>
              <a:t>Called “The Great Speaker”</a:t>
            </a:r>
          </a:p>
          <a:p>
            <a:r>
              <a:rPr lang="en-US" dirty="0" smtClean="0"/>
              <a:t>Polytheistic </a:t>
            </a:r>
          </a:p>
          <a:p>
            <a:pPr lvl="1"/>
            <a:r>
              <a:rPr lang="en-US" dirty="0" smtClean="0"/>
              <a:t>Huitzilopochtli – supreme god</a:t>
            </a:r>
          </a:p>
          <a:p>
            <a:pPr lvl="1"/>
            <a:r>
              <a:rPr lang="en-US" dirty="0" err="1" smtClean="0"/>
              <a:t>Quetzecotal</a:t>
            </a:r>
            <a:r>
              <a:rPr lang="en-US" dirty="0" smtClean="0"/>
              <a:t> – feathered-serpent god (god of earth and water)</a:t>
            </a:r>
          </a:p>
          <a:p>
            <a:pPr lvl="1"/>
            <a:r>
              <a:rPr lang="en-US" dirty="0" smtClean="0"/>
              <a:t>Priests very powerful </a:t>
            </a:r>
          </a:p>
          <a:p>
            <a:pPr lvl="1"/>
            <a:r>
              <a:rPr lang="en-US" dirty="0" smtClean="0"/>
              <a:t>Human sacrifices </a:t>
            </a:r>
          </a:p>
          <a:p>
            <a:pPr lvl="2"/>
            <a:r>
              <a:rPr lang="en-US" dirty="0" err="1" smtClean="0"/>
              <a:t>Beleived</a:t>
            </a:r>
            <a:r>
              <a:rPr lang="en-US" dirty="0" smtClean="0"/>
              <a:t> the gods sacrificed themselves, so should man  </a:t>
            </a:r>
          </a:p>
          <a:p>
            <a:pPr lvl="1"/>
            <a:endParaRPr lang="en-US" dirty="0" smtClean="0"/>
          </a:p>
        </p:txBody>
      </p:sp>
      <p:pic>
        <p:nvPicPr>
          <p:cNvPr id="28674" name="Picture 2" descr="http://www.teachyourselves.co.uk/aztec-god-huitzilopocht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52400"/>
            <a:ext cx="3093657" cy="359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Chinampas</a:t>
            </a:r>
            <a:endParaRPr lang="en-US" dirty="0" smtClean="0"/>
          </a:p>
          <a:p>
            <a:pPr lvl="1"/>
            <a:r>
              <a:rPr lang="en-US" dirty="0" smtClean="0"/>
              <a:t>“floating garden”</a:t>
            </a:r>
          </a:p>
          <a:p>
            <a:pPr lvl="1"/>
            <a:r>
              <a:rPr lang="en-US" dirty="0" smtClean="0"/>
              <a:t>Artificial islands</a:t>
            </a:r>
          </a:p>
          <a:p>
            <a:endParaRPr lang="en-US" dirty="0"/>
          </a:p>
        </p:txBody>
      </p:sp>
      <p:pic>
        <p:nvPicPr>
          <p:cNvPr id="27650" name="Picture 2" descr="http://northeasternpermaculture.wikispaces.com/file/view/chinampasImage.jpg/34954353/chinampas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838200"/>
            <a:ext cx="5267325" cy="2905125"/>
          </a:xfrm>
          <a:prstGeom prst="rect">
            <a:avLst/>
          </a:prstGeom>
          <a:noFill/>
        </p:spPr>
      </p:pic>
      <p:pic>
        <p:nvPicPr>
          <p:cNvPr id="27652" name="Picture 4" descr="http://www.reurnthai.com/rtimages/RW2355x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81400"/>
            <a:ext cx="4114800" cy="3063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Believed illness caused by the gods</a:t>
            </a:r>
          </a:p>
          <a:p>
            <a:pPr lvl="1"/>
            <a:r>
              <a:rPr lang="en-US" dirty="0" smtClean="0"/>
              <a:t>Herbs and meds</a:t>
            </a:r>
          </a:p>
          <a:p>
            <a:pPr lvl="1"/>
            <a:r>
              <a:rPr lang="en-US" dirty="0" smtClean="0"/>
              <a:t>Set broken bones/fill cavities </a:t>
            </a:r>
          </a:p>
          <a:p>
            <a:pPr lvl="1"/>
            <a:r>
              <a:rPr lang="en-US" dirty="0" smtClean="0"/>
              <a:t>Steam baths </a:t>
            </a:r>
          </a:p>
          <a:p>
            <a:r>
              <a:rPr lang="en-US" dirty="0" smtClean="0"/>
              <a:t>Accurate calendar </a:t>
            </a:r>
          </a:p>
          <a:p>
            <a:r>
              <a:rPr lang="en-US" dirty="0" smtClean="0"/>
              <a:t>Hieroglyphics </a:t>
            </a:r>
          </a:p>
          <a:p>
            <a:endParaRPr lang="en-US" dirty="0" smtClean="0"/>
          </a:p>
        </p:txBody>
      </p:sp>
      <p:pic>
        <p:nvPicPr>
          <p:cNvPr id="29698" name="Picture 2" descr="http://www.gutenberg.org/files/2873/2873-h/images/Ch14_image/Hier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971800"/>
            <a:ext cx="3467100" cy="3629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Spanish invaders in 1500s (Conquistadors)</a:t>
            </a:r>
          </a:p>
          <a:p>
            <a:r>
              <a:rPr lang="en-US" dirty="0" smtClean="0"/>
              <a:t>Hernado Cortes </a:t>
            </a:r>
            <a:endParaRPr lang="en-US" dirty="0"/>
          </a:p>
        </p:txBody>
      </p:sp>
      <p:pic>
        <p:nvPicPr>
          <p:cNvPr id="32770" name="Picture 2" descr="http://upload.wikimedia.org/wikipedia/commons/thumb/5/5a/Cortes.jpg/225px-Cort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514600"/>
            <a:ext cx="3048000" cy="356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Incas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http://filer.livinginperu.com/isabel/machu_picchu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600450"/>
            <a:ext cx="4343400" cy="325755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Inca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53000" cy="4800600"/>
          </a:xfrm>
        </p:spPr>
        <p:txBody>
          <a:bodyPr/>
          <a:lstStyle/>
          <a:p>
            <a:r>
              <a:rPr lang="en-US" dirty="0" smtClean="0"/>
              <a:t>1100s-1500s</a:t>
            </a:r>
          </a:p>
          <a:p>
            <a:r>
              <a:rPr lang="en-US" dirty="0" smtClean="0"/>
              <a:t>Ecuador to Chile </a:t>
            </a:r>
          </a:p>
          <a:p>
            <a:r>
              <a:rPr lang="en-US" dirty="0" smtClean="0"/>
              <a:t>Andes Mountains </a:t>
            </a:r>
          </a:p>
          <a:p>
            <a:pPr lvl="1"/>
            <a:r>
              <a:rPr lang="en-US" dirty="0" smtClean="0"/>
              <a:t>Hard to farm </a:t>
            </a:r>
          </a:p>
          <a:p>
            <a:r>
              <a:rPr lang="en-US" dirty="0" smtClean="0"/>
              <a:t>Capitol City: Cuzco</a:t>
            </a:r>
          </a:p>
          <a:p>
            <a:pPr lvl="1"/>
            <a:r>
              <a:rPr lang="en-US" dirty="0" smtClean="0"/>
              <a:t>Machu Picchu </a:t>
            </a:r>
            <a:endParaRPr lang="en-US" dirty="0"/>
          </a:p>
        </p:txBody>
      </p:sp>
      <p:pic>
        <p:nvPicPr>
          <p:cNvPr id="33794" name="Picture 2" descr="Incan Emp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6224"/>
            <a:ext cx="3333750" cy="6581776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V="1">
            <a:off x="5105400" y="25146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572000" cy="4648200"/>
          </a:xfrm>
        </p:spPr>
        <p:txBody>
          <a:bodyPr/>
          <a:lstStyle/>
          <a:p>
            <a:r>
              <a:rPr lang="en-US" dirty="0" smtClean="0"/>
              <a:t>Empire</a:t>
            </a:r>
          </a:p>
          <a:p>
            <a:pPr lvl="1"/>
            <a:r>
              <a:rPr lang="en-US" dirty="0" smtClean="0"/>
              <a:t>God-King called “</a:t>
            </a:r>
            <a:r>
              <a:rPr lang="en-US" dirty="0" err="1" smtClean="0"/>
              <a:t>Sapa</a:t>
            </a:r>
            <a:r>
              <a:rPr lang="en-US" dirty="0" smtClean="0"/>
              <a:t> Inca”</a:t>
            </a:r>
          </a:p>
          <a:p>
            <a:pPr lvl="1"/>
            <a:r>
              <a:rPr lang="en-US" dirty="0" smtClean="0"/>
              <a:t>Owned all lands, herds, mines, &amp; people </a:t>
            </a:r>
          </a:p>
          <a:p>
            <a:pPr lvl="1"/>
            <a:r>
              <a:rPr lang="en-US" dirty="0" err="1" smtClean="0"/>
              <a:t>Coya</a:t>
            </a:r>
            <a:r>
              <a:rPr lang="en-US" dirty="0" smtClean="0"/>
              <a:t>—queen, in charge of religious duties </a:t>
            </a:r>
          </a:p>
          <a:p>
            <a:r>
              <a:rPr lang="en-US" dirty="0" smtClean="0"/>
              <a:t>Efficient government with trained officials </a:t>
            </a:r>
            <a:endParaRPr lang="en-US" dirty="0"/>
          </a:p>
        </p:txBody>
      </p:sp>
      <p:pic>
        <p:nvPicPr>
          <p:cNvPr id="35842" name="Picture 2" descr="http://www.tqnyc.org/2006/NYC062611/Pictures/Sapa_Inca_W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838200"/>
            <a:ext cx="3390900" cy="5495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ailygalaxy.com/photos/uncategorized/2008/04/06/bering_strait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828800"/>
            <a:ext cx="3590925" cy="4678599"/>
          </a:xfrm>
          <a:prstGeom prst="rect">
            <a:avLst/>
          </a:prstGeom>
          <a:noFill/>
        </p:spPr>
      </p:pic>
      <p:pic>
        <p:nvPicPr>
          <p:cNvPr id="6" name="Picture 10" descr="C:\Users\Rebecca\AppData\Local\Microsoft\Windows\Temporary Internet Files\Content.IE5\Z9SG7QKB\MC90007862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990600"/>
            <a:ext cx="685800" cy="8402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to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86400" cy="4800600"/>
          </a:xfrm>
        </p:spPr>
        <p:txBody>
          <a:bodyPr/>
          <a:lstStyle/>
          <a:p>
            <a:r>
              <a:rPr lang="en-US" dirty="0" smtClean="0"/>
              <a:t>Bering Strait land bridge </a:t>
            </a:r>
          </a:p>
          <a:p>
            <a:pPr lvl="1"/>
            <a:r>
              <a:rPr lang="en-US" dirty="0" smtClean="0"/>
              <a:t>Nomadic people </a:t>
            </a:r>
          </a:p>
          <a:p>
            <a:pPr lvl="1"/>
            <a:r>
              <a:rPr lang="en-US" dirty="0" smtClean="0"/>
              <a:t>Following herds </a:t>
            </a:r>
          </a:p>
          <a:p>
            <a:r>
              <a:rPr lang="en-US" dirty="0" smtClean="0"/>
              <a:t>Start to settle across N. &amp; S. America</a:t>
            </a:r>
          </a:p>
        </p:txBody>
      </p:sp>
      <p:pic>
        <p:nvPicPr>
          <p:cNvPr id="5" name="Picture 9" descr="C:\Users\Rebecca\AppData\Local\Microsoft\Windows\Temporary Internet Files\Content.IE5\EQA0RG2W\MC90003701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371600"/>
            <a:ext cx="1017209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16111 0.4722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23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9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33333E-6 4.44444E-6 L 0.17083 0.4722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23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 &amp; Farming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Polytheistic—linked to nature</a:t>
            </a:r>
          </a:p>
          <a:p>
            <a:pPr lvl="1"/>
            <a:r>
              <a:rPr lang="en-US" dirty="0" smtClean="0"/>
              <a:t>Monthly rituals/offerings </a:t>
            </a:r>
          </a:p>
          <a:p>
            <a:pPr lvl="1"/>
            <a:r>
              <a:rPr lang="en-US" dirty="0" smtClean="0"/>
              <a:t>Priests powerful</a:t>
            </a:r>
          </a:p>
          <a:p>
            <a:r>
              <a:rPr lang="en-US" dirty="0" smtClean="0"/>
              <a:t>Farming</a:t>
            </a:r>
          </a:p>
          <a:p>
            <a:pPr lvl="1"/>
            <a:r>
              <a:rPr lang="en-US" dirty="0" smtClean="0"/>
              <a:t>Step terraces</a:t>
            </a:r>
          </a:p>
          <a:p>
            <a:pPr lvl="1"/>
            <a:r>
              <a:rPr lang="en-US" dirty="0" smtClean="0"/>
              <a:t>Potatoes and maize </a:t>
            </a:r>
            <a:endParaRPr lang="en-US" dirty="0"/>
          </a:p>
        </p:txBody>
      </p:sp>
      <p:pic>
        <p:nvPicPr>
          <p:cNvPr id="36866" name="Picture 2" descr="http://www.policyofliberty.net/gif/Andean/MachuPicchuTerrace385x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5382" y="3505200"/>
            <a:ext cx="5478618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http://infinity.cos.edu/art/strong/module/precol5c/photo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47800"/>
            <a:ext cx="4114800" cy="41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257800" cy="4953000"/>
          </a:xfrm>
        </p:spPr>
        <p:txBody>
          <a:bodyPr/>
          <a:lstStyle/>
          <a:p>
            <a:r>
              <a:rPr lang="en-US" dirty="0" smtClean="0"/>
              <a:t>Unified empire with road networks </a:t>
            </a:r>
          </a:p>
          <a:p>
            <a:pPr lvl="1"/>
            <a:r>
              <a:rPr lang="en-US" dirty="0" smtClean="0"/>
              <a:t>14,000 miles through </a:t>
            </a:r>
            <a:r>
              <a:rPr lang="en-US" dirty="0" err="1" smtClean="0"/>
              <a:t>mts</a:t>
            </a:r>
            <a:r>
              <a:rPr lang="en-US" dirty="0" smtClean="0"/>
              <a:t> &amp; deserts </a:t>
            </a:r>
          </a:p>
          <a:p>
            <a:pPr lvl="1"/>
            <a:r>
              <a:rPr lang="en-US" dirty="0" smtClean="0"/>
              <a:t>Llamas </a:t>
            </a:r>
          </a:p>
          <a:p>
            <a:r>
              <a:rPr lang="en-US" dirty="0" smtClean="0"/>
              <a:t>Skilled metalwork &amp; weavers </a:t>
            </a:r>
          </a:p>
          <a:p>
            <a:pPr lvl="1"/>
            <a:r>
              <a:rPr lang="en-US" dirty="0" smtClean="0"/>
              <a:t>Wool from llamas </a:t>
            </a:r>
          </a:p>
          <a:p>
            <a:pPr lvl="1"/>
            <a:r>
              <a:rPr lang="en-US" dirty="0" smtClean="0"/>
              <a:t>Copper, tin, bronze </a:t>
            </a:r>
          </a:p>
          <a:p>
            <a:r>
              <a:rPr lang="en-US" dirty="0" smtClean="0"/>
              <a:t>Surgery on skull, antiseptics, &amp; mummification </a:t>
            </a:r>
            <a:endParaRPr lang="en-US" dirty="0"/>
          </a:p>
        </p:txBody>
      </p:sp>
      <p:pic>
        <p:nvPicPr>
          <p:cNvPr id="37890" name="Picture 2" descr="http://www.colorado.edu/geography/class_homepages/geog_3251_sum08/02_inca_roa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762000"/>
            <a:ext cx="3086100" cy="5705475"/>
          </a:xfrm>
          <a:prstGeom prst="rect">
            <a:avLst/>
          </a:prstGeom>
          <a:noFill/>
        </p:spPr>
      </p:pic>
      <p:pic>
        <p:nvPicPr>
          <p:cNvPr id="37892" name="Picture 4" descr="http://www.ontariocamelids.org/proudllam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286000"/>
            <a:ext cx="2857500" cy="2924175"/>
          </a:xfrm>
          <a:prstGeom prst="rect">
            <a:avLst/>
          </a:prstGeom>
          <a:noFill/>
        </p:spPr>
      </p:pic>
      <p:pic>
        <p:nvPicPr>
          <p:cNvPr id="37896" name="Picture 8" descr="http://scienceblogs.com/neurophilosophy/trepanation-inca-skulls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581400"/>
            <a:ext cx="3321548" cy="307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Pizarro invades</a:t>
            </a:r>
            <a:r>
              <a:rPr lang="en-US" dirty="0"/>
              <a:t> </a:t>
            </a:r>
            <a:r>
              <a:rPr lang="en-US" dirty="0" smtClean="0"/>
              <a:t>and overthrows emperor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“Middle America” </a:t>
            </a:r>
          </a:p>
          <a:p>
            <a:r>
              <a:rPr lang="en-US" dirty="0" smtClean="0"/>
              <a:t>Domesticate animals and plants (8500BC-2000BC)</a:t>
            </a:r>
          </a:p>
          <a:p>
            <a:pPr lvl="1"/>
            <a:r>
              <a:rPr lang="en-US" u="sng" dirty="0" smtClean="0"/>
              <a:t>Maize</a:t>
            </a:r>
            <a:r>
              <a:rPr lang="en-US" dirty="0" smtClean="0"/>
              <a:t>, potatoes, tomatoes, beans</a:t>
            </a:r>
          </a:p>
          <a:p>
            <a:r>
              <a:rPr lang="en-US" dirty="0" smtClean="0"/>
              <a:t>Populations boomed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great cities </a:t>
            </a:r>
          </a:p>
          <a:p>
            <a:endParaRPr lang="en-US" dirty="0"/>
          </a:p>
        </p:txBody>
      </p:sp>
      <p:pic>
        <p:nvPicPr>
          <p:cNvPr id="15364" name="Picture 4" descr="http://www.authenticmaya.com/images/Beadle_maize&amp;teosin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838200"/>
            <a:ext cx="2768334" cy="3489325"/>
          </a:xfrm>
          <a:prstGeom prst="rect">
            <a:avLst/>
          </a:prstGeom>
          <a:noFill/>
          <a:scene3d>
            <a:camera prst="orthographicFront">
              <a:rot lat="0" lon="10200000" rev="0"/>
            </a:camera>
            <a:lightRig rig="threePt" dir="t"/>
          </a:scene3d>
        </p:spPr>
      </p:pic>
      <p:pic>
        <p:nvPicPr>
          <p:cNvPr id="5124" name="Picture 4" descr="http://www.mesoamericas.com/images/Mesoamerica-Reg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835400"/>
            <a:ext cx="3810000" cy="302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Group: </a:t>
            </a:r>
            <a:r>
              <a:rPr lang="en-US" dirty="0" err="1" smtClean="0"/>
              <a:t>Olmecs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“Mother Culture” </a:t>
            </a:r>
          </a:p>
          <a:p>
            <a:r>
              <a:rPr lang="en-US" dirty="0" smtClean="0"/>
              <a:t>Tropical forests along Gulf of Mexico, 1500 BC-400 BC</a:t>
            </a:r>
          </a:p>
          <a:p>
            <a:r>
              <a:rPr lang="en-US" dirty="0" smtClean="0"/>
              <a:t>Trade influenced other cultures</a:t>
            </a:r>
          </a:p>
          <a:p>
            <a:r>
              <a:rPr lang="en-US" dirty="0" smtClean="0"/>
              <a:t>Carved stone art, calendar, hieroglyphics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6386" name="Picture 2" descr="http://www.ucl.ac.uk/archaeology/slideshow/detail/olm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790950"/>
            <a:ext cx="2667000" cy="306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Maya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4800600"/>
          </a:xfrm>
        </p:spPr>
        <p:txBody>
          <a:bodyPr/>
          <a:lstStyle/>
          <a:p>
            <a:r>
              <a:rPr lang="en-US" dirty="0" smtClean="0"/>
              <a:t>300 BC to 900 AD</a:t>
            </a:r>
            <a:r>
              <a:rPr lang="en-US" dirty="0" smtClean="0">
                <a:sym typeface="Wingdings" pitchFamily="2" charset="2"/>
              </a:rPr>
              <a:t> The Classic Period</a:t>
            </a:r>
          </a:p>
          <a:p>
            <a:r>
              <a:rPr lang="en-US" dirty="0" smtClean="0">
                <a:sym typeface="Wingdings" pitchFamily="2" charset="2"/>
              </a:rPr>
              <a:t>Yucatán Peninsula to Central America</a:t>
            </a:r>
            <a:endParaRPr lang="en-US" dirty="0" smtClean="0"/>
          </a:p>
          <a:p>
            <a:r>
              <a:rPr lang="en-US" dirty="0" smtClean="0"/>
              <a:t>Never an empire: city-states</a:t>
            </a:r>
          </a:p>
          <a:p>
            <a:pPr lvl="1"/>
            <a:r>
              <a:rPr lang="en-US" dirty="0" smtClean="0"/>
              <a:t>Ex: Tikal (most powerful)</a:t>
            </a:r>
          </a:p>
          <a:p>
            <a:pPr lvl="1"/>
            <a:r>
              <a:rPr lang="en-US" dirty="0" smtClean="0"/>
              <a:t>Each ruled by chief </a:t>
            </a:r>
            <a:endParaRPr lang="en-US" dirty="0"/>
          </a:p>
        </p:txBody>
      </p:sp>
      <p:pic>
        <p:nvPicPr>
          <p:cNvPr id="4" name="Picture 2" descr="http://www.cacaolorenzo.com/images/597_Meso_America_MapC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514600"/>
            <a:ext cx="4191000" cy="2569357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7010400" y="2971800"/>
            <a:ext cx="1676400" cy="1905000"/>
          </a:xfrm>
          <a:prstGeom prst="ellipse">
            <a:avLst/>
          </a:prstGeom>
          <a:noFill/>
          <a:ln w="762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162800" y="3657600"/>
            <a:ext cx="533400" cy="304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Society &amp; Farming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are farmers</a:t>
            </a:r>
          </a:p>
          <a:p>
            <a:pPr lvl="1"/>
            <a:r>
              <a:rPr lang="en-US" dirty="0" smtClean="0"/>
              <a:t>Slash and burn to forests </a:t>
            </a:r>
          </a:p>
          <a:p>
            <a:pPr lvl="1"/>
            <a:r>
              <a:rPr lang="en-US" dirty="0" smtClean="0"/>
              <a:t>Raised fields on rivers</a:t>
            </a:r>
          </a:p>
          <a:p>
            <a:pPr lvl="1"/>
            <a:r>
              <a:rPr lang="en-US" dirty="0" smtClean="0"/>
              <a:t>Maize, beans, cotton, tropical flowers </a:t>
            </a:r>
          </a:p>
          <a:p>
            <a:pPr lvl="1"/>
            <a:r>
              <a:rPr lang="en-US" dirty="0" smtClean="0"/>
              <a:t>Food taxes </a:t>
            </a:r>
          </a:p>
          <a:p>
            <a:r>
              <a:rPr lang="en-US" dirty="0" smtClean="0"/>
              <a:t>Polytheistic</a:t>
            </a:r>
          </a:p>
          <a:p>
            <a:pPr lvl="1"/>
            <a:r>
              <a:rPr lang="en-US" dirty="0" smtClean="0"/>
              <a:t>Central to life</a:t>
            </a:r>
          </a:p>
          <a:p>
            <a:pPr lvl="1"/>
            <a:r>
              <a:rPr lang="en-US" dirty="0" smtClean="0"/>
              <a:t>Priests very powerful</a:t>
            </a:r>
          </a:p>
          <a:p>
            <a:pPr lvl="1"/>
            <a:r>
              <a:rPr lang="en-US" dirty="0" smtClean="0"/>
              <a:t>Elaborate ceremonies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2530" name="Picture 2" descr="Maya Temple II in Tikal, Guatemal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7920" y="3352800"/>
            <a:ext cx="483608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343400" cy="4953000"/>
          </a:xfrm>
        </p:spPr>
        <p:txBody>
          <a:bodyPr/>
          <a:lstStyle/>
          <a:p>
            <a:r>
              <a:rPr lang="en-US" dirty="0" smtClean="0"/>
              <a:t>Hieroglyphics</a:t>
            </a:r>
          </a:p>
          <a:p>
            <a:pPr lvl="1"/>
            <a:r>
              <a:rPr lang="en-US" dirty="0" smtClean="0"/>
              <a:t>Create </a:t>
            </a:r>
            <a:r>
              <a:rPr lang="en-US" dirty="0" err="1" smtClean="0"/>
              <a:t>codexes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Many burned by Spanish </a:t>
            </a:r>
          </a:p>
          <a:p>
            <a:r>
              <a:rPr lang="en-US" dirty="0" smtClean="0"/>
              <a:t>Astronomy </a:t>
            </a:r>
          </a:p>
          <a:p>
            <a:pPr lvl="1"/>
            <a:r>
              <a:rPr lang="en-US" dirty="0" smtClean="0"/>
              <a:t>Very accurate</a:t>
            </a:r>
          </a:p>
          <a:p>
            <a:pPr lvl="1"/>
            <a:r>
              <a:rPr lang="en-US" dirty="0" smtClean="0"/>
              <a:t>365 day solar calendar </a:t>
            </a:r>
          </a:p>
          <a:p>
            <a:r>
              <a:rPr lang="en-US" dirty="0" smtClean="0"/>
              <a:t>Complex numbering system &amp; value of zero </a:t>
            </a:r>
            <a:endParaRPr lang="en-US" dirty="0"/>
          </a:p>
        </p:txBody>
      </p:sp>
      <p:pic>
        <p:nvPicPr>
          <p:cNvPr id="23554" name="Picture 2" descr="http://www.lawbuzz.com/cherished_rights/freedom_speech/images/dres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881312"/>
            <a:ext cx="4241800" cy="3976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Abandon cities—why? </a:t>
            </a:r>
          </a:p>
          <a:p>
            <a:r>
              <a:rPr lang="en-US" dirty="0" smtClean="0"/>
              <a:t>Theories:</a:t>
            </a:r>
          </a:p>
          <a:p>
            <a:pPr lvl="1"/>
            <a:r>
              <a:rPr lang="en-US" dirty="0" smtClean="0"/>
              <a:t>War</a:t>
            </a:r>
          </a:p>
          <a:p>
            <a:pPr lvl="1"/>
            <a:r>
              <a:rPr lang="en-US" dirty="0" smtClean="0"/>
              <a:t>Overpopulation</a:t>
            </a:r>
          </a:p>
          <a:p>
            <a:pPr lvl="1"/>
            <a:r>
              <a:rPr lang="en-US" dirty="0" smtClean="0"/>
              <a:t>Peasant revolt </a:t>
            </a:r>
          </a:p>
          <a:p>
            <a:pPr lvl="1"/>
            <a:endParaRPr lang="en-US" dirty="0"/>
          </a:p>
        </p:txBody>
      </p:sp>
      <p:pic>
        <p:nvPicPr>
          <p:cNvPr id="24578" name="Picture 2" descr="http://www.aaanativearts.com/ancient-indians/pyramids_of_Tik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590800"/>
            <a:ext cx="4381500" cy="328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359</TotalTime>
  <Words>479</Words>
  <Application>Microsoft Office PowerPoint</Application>
  <PresentationFormat>On-screen Show (4:3)</PresentationFormat>
  <Paragraphs>119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Oriel</vt:lpstr>
      <vt:lpstr>Ancient America</vt:lpstr>
      <vt:lpstr>Migration to America</vt:lpstr>
      <vt:lpstr>Mesoamerica</vt:lpstr>
      <vt:lpstr>First Group: Olmecs</vt:lpstr>
      <vt:lpstr>The Maya</vt:lpstr>
      <vt:lpstr>The Maya</vt:lpstr>
      <vt:lpstr>Society &amp; Farming</vt:lpstr>
      <vt:lpstr>Achievements </vt:lpstr>
      <vt:lpstr>Decline </vt:lpstr>
      <vt:lpstr>The Aztecs </vt:lpstr>
      <vt:lpstr>Aztecs </vt:lpstr>
      <vt:lpstr>Statue in Mexico City  </vt:lpstr>
      <vt:lpstr>Government &amp; Religion </vt:lpstr>
      <vt:lpstr>Farming</vt:lpstr>
      <vt:lpstr>Science </vt:lpstr>
      <vt:lpstr>Decline</vt:lpstr>
      <vt:lpstr>The Incas</vt:lpstr>
      <vt:lpstr>The Inca</vt:lpstr>
      <vt:lpstr>Government </vt:lpstr>
      <vt:lpstr>Religion &amp; Farming</vt:lpstr>
      <vt:lpstr>Achievements </vt:lpstr>
      <vt:lpstr>Decline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Mesoamerica</dc:title>
  <dc:creator>WCPSS</dc:creator>
  <cp:lastModifiedBy>rjones9</cp:lastModifiedBy>
  <cp:revision>31</cp:revision>
  <dcterms:created xsi:type="dcterms:W3CDTF">2010-03-11T14:00:57Z</dcterms:created>
  <dcterms:modified xsi:type="dcterms:W3CDTF">2013-02-05T14:52:53Z</dcterms:modified>
</cp:coreProperties>
</file>