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92" r:id="rId2"/>
    <p:sldId id="256" r:id="rId3"/>
    <p:sldId id="257" r:id="rId4"/>
    <p:sldId id="259" r:id="rId5"/>
    <p:sldId id="260" r:id="rId6"/>
    <p:sldId id="261" r:id="rId7"/>
    <p:sldId id="262" r:id="rId8"/>
    <p:sldId id="279" r:id="rId9"/>
    <p:sldId id="29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80" r:id="rId26"/>
    <p:sldId id="281" r:id="rId27"/>
    <p:sldId id="282" r:id="rId28"/>
    <p:sldId id="278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BB9B"/>
    <a:srgbClr val="E2CFA4"/>
    <a:srgbClr val="F4E8C8"/>
    <a:srgbClr val="DACEAB"/>
    <a:srgbClr val="5D4034"/>
    <a:srgbClr val="643E33"/>
    <a:srgbClr val="FFF1D7"/>
    <a:srgbClr val="ECDFC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27" autoAdjust="0"/>
    <p:restoredTop sz="90599" autoAdjust="0"/>
  </p:normalViewPr>
  <p:slideViewPr>
    <p:cSldViewPr snapToGrid="0">
      <p:cViewPr varScale="1">
        <p:scale>
          <a:sx n="71" d="100"/>
          <a:sy n="71" d="100"/>
        </p:scale>
        <p:origin x="-4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6E3AD-7627-452E-8BDA-AB2F3480CF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89216-5EC7-4D2F-A79F-4D3C09B24D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2BEC0-7F70-44A7-BF6E-C63869C2AB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D440C-FAAB-4BE6-B114-501C4E11B5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12D1F-EA49-4D6F-BEAA-B11292ECC5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6414C-0422-4CB7-BA8B-5FF3F726C2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17423-A0B1-4061-9BD0-25D6D14A9F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01992-6066-4AB9-8D34-F95385355F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6233A-1FB7-4D6F-B597-9C0B748394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534AF-458D-43D6-B4DC-87A7B3B37E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29095-253C-4E6D-96DB-819868C16A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603B62-4F46-4CC7-82CF-75A546ED713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6.xml"/><Relationship Id="rId3" Type="http://schemas.openxmlformats.org/officeDocument/2006/relationships/image" Target="../media/image3.jpeg"/><Relationship Id="rId7" Type="http://schemas.openxmlformats.org/officeDocument/2006/relationships/slide" Target="slide4.xml"/><Relationship Id="rId12" Type="http://schemas.openxmlformats.org/officeDocument/2006/relationships/slide" Target="slide7.xml"/><Relationship Id="rId17" Type="http://schemas.openxmlformats.org/officeDocument/2006/relationships/slide" Target="slide28.xml"/><Relationship Id="rId2" Type="http://schemas.openxmlformats.org/officeDocument/2006/relationships/image" Target="../media/image2.jpeg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slide" Target="slide5.xml"/><Relationship Id="rId5" Type="http://schemas.openxmlformats.org/officeDocument/2006/relationships/image" Target="../media/image1.jpeg"/><Relationship Id="rId15" Type="http://schemas.openxmlformats.org/officeDocument/2006/relationships/slide" Target="slide8.xml"/><Relationship Id="rId10" Type="http://schemas.openxmlformats.org/officeDocument/2006/relationships/image" Target="../media/image6.jpeg"/><Relationship Id="rId4" Type="http://schemas.openxmlformats.org/officeDocument/2006/relationships/image" Target="../media/image4.jpeg"/><Relationship Id="rId9" Type="http://schemas.openxmlformats.org/officeDocument/2006/relationships/slide" Target="slide21.xml"/><Relationship Id="rId1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10.xml"/><Relationship Id="rId7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11" Type="http://schemas.openxmlformats.org/officeDocument/2006/relationships/slide" Target="slide11.xml"/><Relationship Id="rId5" Type="http://schemas.openxmlformats.org/officeDocument/2006/relationships/image" Target="../media/image1.jpeg"/><Relationship Id="rId10" Type="http://schemas.openxmlformats.org/officeDocument/2006/relationships/image" Target="../media/image8.jpeg"/><Relationship Id="rId4" Type="http://schemas.openxmlformats.org/officeDocument/2006/relationships/image" Target="../media/image3.jpeg"/><Relationship Id="rId9" Type="http://schemas.openxmlformats.org/officeDocument/2006/relationships/slide" Target="slide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10.xml"/><Relationship Id="rId7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11" Type="http://schemas.openxmlformats.org/officeDocument/2006/relationships/slide" Target="slide15.xml"/><Relationship Id="rId5" Type="http://schemas.openxmlformats.org/officeDocument/2006/relationships/image" Target="../media/image1.jpeg"/><Relationship Id="rId10" Type="http://schemas.openxmlformats.org/officeDocument/2006/relationships/slide" Target="slide14.xml"/><Relationship Id="rId4" Type="http://schemas.openxmlformats.org/officeDocument/2006/relationships/image" Target="../media/image3.jpeg"/><Relationship Id="rId9" Type="http://schemas.openxmlformats.org/officeDocument/2006/relationships/slide" Target="slide1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10.xml"/><Relationship Id="rId7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11" Type="http://schemas.openxmlformats.org/officeDocument/2006/relationships/slide" Target="slide19.xml"/><Relationship Id="rId5" Type="http://schemas.openxmlformats.org/officeDocument/2006/relationships/image" Target="../media/image1.jpeg"/><Relationship Id="rId10" Type="http://schemas.openxmlformats.org/officeDocument/2006/relationships/slide" Target="slide18.xml"/><Relationship Id="rId4" Type="http://schemas.openxmlformats.org/officeDocument/2006/relationships/image" Target="../media/image3.jpeg"/><Relationship Id="rId9" Type="http://schemas.openxmlformats.org/officeDocument/2006/relationships/slide" Target="slide2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3" Type="http://schemas.openxmlformats.org/officeDocument/2006/relationships/slide" Target="slide2.xml"/><Relationship Id="rId7" Type="http://schemas.openxmlformats.org/officeDocument/2006/relationships/slide" Target="slide2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.jpeg"/><Relationship Id="rId10" Type="http://schemas.openxmlformats.org/officeDocument/2006/relationships/slide" Target="slide23.xml"/><Relationship Id="rId4" Type="http://schemas.openxmlformats.org/officeDocument/2006/relationships/image" Target="../media/image3.jpeg"/><Relationship Id="rId9" Type="http://schemas.openxmlformats.org/officeDocument/2006/relationships/slide" Target="slide2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27.xml"/><Relationship Id="rId3" Type="http://schemas.openxmlformats.org/officeDocument/2006/relationships/slide" Target="slide2.xml"/><Relationship Id="rId7" Type="http://schemas.openxmlformats.org/officeDocument/2006/relationships/slide" Target="slide2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.jpeg"/><Relationship Id="rId4" Type="http://schemas.openxmlformats.org/officeDocument/2006/relationships/image" Target="../media/image3.jpeg"/><Relationship Id="rId9" Type="http://schemas.openxmlformats.org/officeDocument/2006/relationships/slide" Target="slide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READ THIS BEFORE YOU BEGIN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In order to add the pictures to your exhibit</a:t>
            </a:r>
            <a:r>
              <a:rPr lang="en-US" dirty="0" smtClean="0"/>
              <a:t>, YOU </a:t>
            </a:r>
            <a:r>
              <a:rPr lang="en-US" b="1" u="sng" dirty="0" smtClean="0"/>
              <a:t>CANNOT</a:t>
            </a:r>
            <a:r>
              <a:rPr lang="en-US" dirty="0" smtClean="0"/>
              <a:t> </a:t>
            </a:r>
            <a:r>
              <a:rPr lang="en-US" b="1" dirty="0" smtClean="0"/>
              <a:t>copy and paste </a:t>
            </a:r>
            <a:r>
              <a:rPr lang="en-US" dirty="0" smtClean="0"/>
              <a:t>directly. You MUST </a:t>
            </a:r>
            <a:r>
              <a:rPr lang="en-US" dirty="0" smtClean="0"/>
              <a:t>follow the steps below. </a:t>
            </a:r>
          </a:p>
          <a:p>
            <a:pPr lvl="1" eaLnBrk="1" hangingPunct="1">
              <a:defRPr/>
            </a:pPr>
            <a:r>
              <a:rPr lang="en-US" dirty="0" smtClean="0"/>
              <a:t>Search online for pictures to use. </a:t>
            </a:r>
          </a:p>
          <a:p>
            <a:pPr lvl="2" eaLnBrk="1" hangingPunct="1">
              <a:defRPr/>
            </a:pPr>
            <a:r>
              <a:rPr lang="en-US" sz="2600" dirty="0" smtClean="0"/>
              <a:t>Right click and copy the picture </a:t>
            </a:r>
          </a:p>
          <a:p>
            <a:pPr lvl="1" eaLnBrk="1" hangingPunct="1">
              <a:defRPr/>
            </a:pPr>
            <a:r>
              <a:rPr lang="en-US" dirty="0" smtClean="0"/>
              <a:t>To place pictures in your exhibit:</a:t>
            </a:r>
          </a:p>
          <a:p>
            <a:pPr lvl="2" eaLnBrk="1" hangingPunct="1">
              <a:defRPr/>
            </a:pPr>
            <a:r>
              <a:rPr lang="en-US" sz="2600" dirty="0" smtClean="0"/>
              <a:t>Choose which space you want to add the picture to. </a:t>
            </a:r>
          </a:p>
          <a:p>
            <a:pPr lvl="2" eaLnBrk="1" hangingPunct="1">
              <a:defRPr/>
            </a:pPr>
            <a:r>
              <a:rPr lang="en-US" sz="2600" dirty="0" smtClean="0"/>
              <a:t>Right click that space and choose the “Format Picture” option</a:t>
            </a:r>
          </a:p>
          <a:p>
            <a:pPr lvl="3" eaLnBrk="1" hangingPunct="1">
              <a:defRPr/>
            </a:pPr>
            <a:r>
              <a:rPr lang="en-US" sz="2600" dirty="0" smtClean="0"/>
              <a:t>Click on the Fill tab on the left </a:t>
            </a:r>
          </a:p>
          <a:p>
            <a:pPr lvl="3" eaLnBrk="1" hangingPunct="1">
              <a:defRPr/>
            </a:pPr>
            <a:r>
              <a:rPr lang="en-US" sz="2600" dirty="0" smtClean="0"/>
              <a:t>Choose the Picture or Texture Fill option</a:t>
            </a:r>
          </a:p>
          <a:p>
            <a:pPr lvl="3" eaLnBrk="1" hangingPunct="1">
              <a:defRPr/>
            </a:pPr>
            <a:r>
              <a:rPr lang="en-US" sz="2600" dirty="0" smtClean="0"/>
              <a:t>Choose the “Clipboard” Option</a:t>
            </a:r>
          </a:p>
          <a:p>
            <a:pPr lvl="3" eaLnBrk="1" hangingPunct="1">
              <a:defRPr/>
            </a:pPr>
            <a:r>
              <a:rPr lang="en-US" sz="2600" dirty="0" smtClean="0"/>
              <a:t>Close the box</a:t>
            </a:r>
          </a:p>
          <a:p>
            <a:pPr lvl="1" eaLnBrk="1" hangingPunct="1">
              <a:defRPr/>
            </a:pPr>
            <a:r>
              <a:rPr lang="en-US" dirty="0" smtClean="0"/>
              <a:t>Delete the text in the box (Artifact #)</a:t>
            </a:r>
          </a:p>
          <a:p>
            <a:pPr marL="342900" lvl="1" eaLnBrk="1" hangingPunct="1">
              <a:buFont typeface="Arial" pitchFamily="34" charset="0"/>
              <a:buChar char="•"/>
              <a:defRPr/>
            </a:pPr>
            <a:r>
              <a:rPr lang="en-US" sz="3200" dirty="0" smtClean="0"/>
              <a:t>When you have added the artifact to the gallery, </a:t>
            </a:r>
            <a:r>
              <a:rPr lang="en-US" sz="3200" dirty="0" smtClean="0"/>
              <a:t>go and add </a:t>
            </a:r>
            <a:r>
              <a:rPr lang="en-US" sz="3200" dirty="0" smtClean="0"/>
              <a:t>it IMMEDIATELY to the proper Artifact Description page. This will save you from going back to it later.  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3316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13320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2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332413" y="4565650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4340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14344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3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5364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15368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4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07225" y="5710238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873875" y="6303963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6388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4350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16392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5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7016750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6883400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341938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7412" name="Text Box 4" descr="Parchment"/>
          <p:cNvSpPr txBox="1">
            <a:spLocks noChangeArrowheads="1"/>
          </p:cNvSpPr>
          <p:nvPr/>
        </p:nvSpPr>
        <p:spPr bwMode="auto">
          <a:xfrm>
            <a:off x="742950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448300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Rectangle 6" descr="Parchment"/>
          <p:cNvSpPr>
            <a:spLocks noChangeArrowheads="1"/>
          </p:cNvSpPr>
          <p:nvPr/>
        </p:nvSpPr>
        <p:spPr bwMode="auto">
          <a:xfrm>
            <a:off x="5365750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77000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17416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42950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6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7016750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6883400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8436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77000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18440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7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9460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19464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8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0484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20488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9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016750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883400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1508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77000" y="5133975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21512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10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2532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22536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11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76275" y="2286000"/>
            <a:ext cx="7772400" cy="1143000"/>
          </a:xfrm>
          <a:ln>
            <a:solidFill>
              <a:srgbClr val="643E33"/>
            </a:solidFill>
          </a:ln>
        </p:spPr>
        <p:txBody>
          <a:bodyPr/>
          <a:lstStyle/>
          <a:p>
            <a:r>
              <a:rPr lang="en-US"/>
              <a:t>Museum Entrance</a:t>
            </a:r>
          </a:p>
        </p:txBody>
      </p:sp>
      <p:grpSp>
        <p:nvGrpSpPr>
          <p:cNvPr id="2177" name="Group 12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056" name="Rectangle 8" descr="Recycled paper"/>
            <p:cNvSpPr>
              <a:spLocks noChangeArrowheads="1"/>
            </p:cNvSpPr>
            <p:nvPr/>
          </p:nvSpPr>
          <p:spPr bwMode="auto">
            <a:xfrm>
              <a:off x="0" y="0"/>
              <a:ext cx="5760" cy="1344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" name="Rectangle 5" descr="Oak"/>
            <p:cNvSpPr>
              <a:spLocks noChangeArrowheads="1"/>
            </p:cNvSpPr>
            <p:nvPr/>
          </p:nvSpPr>
          <p:spPr bwMode="auto">
            <a:xfrm>
              <a:off x="0" y="1344"/>
              <a:ext cx="5760" cy="2259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6" name="AutoShape 58" descr="White marble"/>
            <p:cNvSpPr>
              <a:spLocks noChangeArrowheads="1"/>
            </p:cNvSpPr>
            <p:nvPr/>
          </p:nvSpPr>
          <p:spPr bwMode="auto">
            <a:xfrm flipH="1" flipV="1">
              <a:off x="595" y="3611"/>
              <a:ext cx="4595" cy="311"/>
            </a:xfrm>
            <a:custGeom>
              <a:avLst/>
              <a:gdLst>
                <a:gd name="G0" fmla="+- 1048 0 0"/>
                <a:gd name="G1" fmla="+- 21600 0 1048"/>
                <a:gd name="G2" fmla="*/ 1048 1 2"/>
                <a:gd name="G3" fmla="+- 21600 0 G2"/>
                <a:gd name="G4" fmla="+/ 1048 21600 2"/>
                <a:gd name="G5" fmla="+/ G1 0 2"/>
                <a:gd name="G6" fmla="*/ 21600 21600 1048"/>
                <a:gd name="G7" fmla="*/ G6 1 2"/>
                <a:gd name="G8" fmla="+- 21600 0 G7"/>
                <a:gd name="G9" fmla="*/ 21600 1 2"/>
                <a:gd name="G10" fmla="+- 1048 0 G9"/>
                <a:gd name="G11" fmla="?: G10 G8 0"/>
                <a:gd name="G12" fmla="?: G10 G7 21600"/>
                <a:gd name="T0" fmla="*/ 21076 w 21600"/>
                <a:gd name="T1" fmla="*/ 10800 h 21600"/>
                <a:gd name="T2" fmla="*/ 10800 w 21600"/>
                <a:gd name="T3" fmla="*/ 21600 h 21600"/>
                <a:gd name="T4" fmla="*/ 524 w 21600"/>
                <a:gd name="T5" fmla="*/ 10800 h 21600"/>
                <a:gd name="T6" fmla="*/ 10800 w 21600"/>
                <a:gd name="T7" fmla="*/ 0 h 21600"/>
                <a:gd name="T8" fmla="*/ 2324 w 21600"/>
                <a:gd name="T9" fmla="*/ 2324 h 21600"/>
                <a:gd name="T10" fmla="*/ 19276 w 21600"/>
                <a:gd name="T11" fmla="*/ 1927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48" y="21600"/>
                  </a:lnTo>
                  <a:lnTo>
                    <a:pt x="20552" y="21600"/>
                  </a:lnTo>
                  <a:lnTo>
                    <a:pt x="21600" y="0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" name="Rectangle 72"/>
            <p:cNvSpPr>
              <a:spLocks noChangeArrowheads="1"/>
            </p:cNvSpPr>
            <p:nvPr/>
          </p:nvSpPr>
          <p:spPr bwMode="auto">
            <a:xfrm>
              <a:off x="2486" y="1239"/>
              <a:ext cx="772" cy="489"/>
            </a:xfrm>
            <a:prstGeom prst="rect">
              <a:avLst/>
            </a:prstGeom>
            <a:solidFill>
              <a:srgbClr val="FFF1D7"/>
            </a:solid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" name="Freeform 6" descr="Stationery"/>
            <p:cNvSpPr>
              <a:spLocks/>
            </p:cNvSpPr>
            <p:nvPr/>
          </p:nvSpPr>
          <p:spPr bwMode="auto">
            <a:xfrm>
              <a:off x="623" y="186"/>
              <a:ext cx="1871" cy="36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69" y="1056"/>
                </a:cxn>
                <a:cxn ang="0">
                  <a:pos x="1871" y="1679"/>
                </a:cxn>
                <a:cxn ang="0">
                  <a:pos x="0" y="3696"/>
                </a:cxn>
                <a:cxn ang="0">
                  <a:pos x="0" y="0"/>
                </a:cxn>
              </a:cxnLst>
              <a:rect l="0" t="0" r="r" b="b"/>
              <a:pathLst>
                <a:path w="1871" h="3696">
                  <a:moveTo>
                    <a:pt x="0" y="0"/>
                  </a:moveTo>
                  <a:lnTo>
                    <a:pt x="1869" y="1056"/>
                  </a:lnTo>
                  <a:lnTo>
                    <a:pt x="1871" y="1679"/>
                  </a:lnTo>
                  <a:lnTo>
                    <a:pt x="0" y="3696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5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5" name="Freeform 7" descr="Stationery"/>
            <p:cNvSpPr>
              <a:spLocks/>
            </p:cNvSpPr>
            <p:nvPr/>
          </p:nvSpPr>
          <p:spPr bwMode="auto">
            <a:xfrm>
              <a:off x="3263" y="178"/>
              <a:ext cx="1915" cy="3710"/>
            </a:xfrm>
            <a:custGeom>
              <a:avLst/>
              <a:gdLst/>
              <a:ahLst/>
              <a:cxnLst>
                <a:cxn ang="0">
                  <a:pos x="1873" y="0"/>
                </a:cxn>
                <a:cxn ang="0">
                  <a:pos x="0" y="1056"/>
                </a:cxn>
                <a:cxn ang="0">
                  <a:pos x="0" y="1677"/>
                </a:cxn>
                <a:cxn ang="0">
                  <a:pos x="1873" y="3696"/>
                </a:cxn>
                <a:cxn ang="0">
                  <a:pos x="1873" y="0"/>
                </a:cxn>
              </a:cxnLst>
              <a:rect l="0" t="0" r="r" b="b"/>
              <a:pathLst>
                <a:path w="1873" h="3696">
                  <a:moveTo>
                    <a:pt x="1873" y="0"/>
                  </a:moveTo>
                  <a:lnTo>
                    <a:pt x="0" y="1056"/>
                  </a:lnTo>
                  <a:lnTo>
                    <a:pt x="0" y="1677"/>
                  </a:lnTo>
                  <a:lnTo>
                    <a:pt x="1873" y="3696"/>
                  </a:lnTo>
                  <a:lnTo>
                    <a:pt x="1873" y="0"/>
                  </a:lnTo>
                  <a:close/>
                </a:path>
              </a:pathLst>
            </a:custGeom>
            <a:blipFill dpi="0" rotWithShape="1">
              <a:blip r:embed="rId5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15" descr="Parchment"/>
            <p:cNvSpPr>
              <a:spLocks/>
            </p:cNvSpPr>
            <p:nvPr/>
          </p:nvSpPr>
          <p:spPr bwMode="auto">
            <a:xfrm>
              <a:off x="1203" y="881"/>
              <a:ext cx="490" cy="2246"/>
            </a:xfrm>
            <a:custGeom>
              <a:avLst/>
              <a:gdLst/>
              <a:ahLst/>
              <a:cxnLst>
                <a:cxn ang="0">
                  <a:pos x="0" y="2819"/>
                </a:cxn>
                <a:cxn ang="0">
                  <a:pos x="1" y="0"/>
                </a:cxn>
                <a:cxn ang="0">
                  <a:pos x="490" y="150"/>
                </a:cxn>
                <a:cxn ang="0">
                  <a:pos x="486" y="2295"/>
                </a:cxn>
                <a:cxn ang="0">
                  <a:pos x="0" y="2819"/>
                </a:cxn>
              </a:cxnLst>
              <a:rect l="0" t="0" r="r" b="b"/>
              <a:pathLst>
                <a:path w="490" h="2819">
                  <a:moveTo>
                    <a:pt x="0" y="2819"/>
                  </a:moveTo>
                  <a:lnTo>
                    <a:pt x="1" y="0"/>
                  </a:lnTo>
                  <a:lnTo>
                    <a:pt x="490" y="150"/>
                  </a:lnTo>
                  <a:lnTo>
                    <a:pt x="486" y="2295"/>
                  </a:lnTo>
                  <a:lnTo>
                    <a:pt x="0" y="2819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Rectangle 10" descr="Stationery"/>
            <p:cNvSpPr>
              <a:spLocks noChangeArrowheads="1"/>
            </p:cNvSpPr>
            <p:nvPr/>
          </p:nvSpPr>
          <p:spPr bwMode="auto">
            <a:xfrm>
              <a:off x="5171" y="192"/>
              <a:ext cx="589" cy="3696"/>
            </a:xfrm>
            <a:prstGeom prst="rect">
              <a:avLst/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Rectangle 14" descr="Stationery">
              <a:hlinkClick r:id="rId7" action="ppaction://hlinksldjump" tooltip="Southwest Economies"/>
            </p:cNvPr>
            <p:cNvSpPr>
              <a:spLocks noChangeArrowheads="1"/>
            </p:cNvSpPr>
            <p:nvPr/>
          </p:nvSpPr>
          <p:spPr bwMode="auto">
            <a:xfrm>
              <a:off x="1202" y="1031"/>
              <a:ext cx="491" cy="1702"/>
            </a:xfrm>
            <a:prstGeom prst="rect">
              <a:avLst/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" name="Freeform 16" descr="Oak"/>
            <p:cNvSpPr>
              <a:spLocks/>
            </p:cNvSpPr>
            <p:nvPr/>
          </p:nvSpPr>
          <p:spPr bwMode="auto">
            <a:xfrm>
              <a:off x="1204" y="2731"/>
              <a:ext cx="489" cy="541"/>
            </a:xfrm>
            <a:custGeom>
              <a:avLst/>
              <a:gdLst/>
              <a:ahLst/>
              <a:cxnLst>
                <a:cxn ang="0">
                  <a:pos x="0" y="541"/>
                </a:cxn>
                <a:cxn ang="0">
                  <a:pos x="0" y="0"/>
                </a:cxn>
                <a:cxn ang="0">
                  <a:pos x="489" y="0"/>
                </a:cxn>
                <a:cxn ang="0">
                  <a:pos x="0" y="541"/>
                </a:cxn>
              </a:cxnLst>
              <a:rect l="0" t="0" r="r" b="b"/>
              <a:pathLst>
                <a:path w="489" h="541">
                  <a:moveTo>
                    <a:pt x="0" y="541"/>
                  </a:moveTo>
                  <a:lnTo>
                    <a:pt x="0" y="0"/>
                  </a:lnTo>
                  <a:lnTo>
                    <a:pt x="489" y="0"/>
                  </a:lnTo>
                  <a:lnTo>
                    <a:pt x="0" y="541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17" descr="Parchment"/>
            <p:cNvSpPr>
              <a:spLocks/>
            </p:cNvSpPr>
            <p:nvPr/>
          </p:nvSpPr>
          <p:spPr bwMode="auto">
            <a:xfrm>
              <a:off x="1824" y="1104"/>
              <a:ext cx="332" cy="1488"/>
            </a:xfrm>
            <a:custGeom>
              <a:avLst/>
              <a:gdLst/>
              <a:ahLst/>
              <a:cxnLst>
                <a:cxn ang="0">
                  <a:pos x="0" y="1488"/>
                </a:cxn>
                <a:cxn ang="0">
                  <a:pos x="0" y="0"/>
                </a:cxn>
                <a:cxn ang="0">
                  <a:pos x="332" y="108"/>
                </a:cxn>
                <a:cxn ang="0">
                  <a:pos x="332" y="1131"/>
                </a:cxn>
                <a:cxn ang="0">
                  <a:pos x="0" y="1488"/>
                </a:cxn>
              </a:cxnLst>
              <a:rect l="0" t="0" r="r" b="b"/>
              <a:pathLst>
                <a:path w="332" h="1488">
                  <a:moveTo>
                    <a:pt x="0" y="1488"/>
                  </a:moveTo>
                  <a:lnTo>
                    <a:pt x="0" y="0"/>
                  </a:lnTo>
                  <a:lnTo>
                    <a:pt x="332" y="108"/>
                  </a:lnTo>
                  <a:lnTo>
                    <a:pt x="332" y="1131"/>
                  </a:lnTo>
                  <a:lnTo>
                    <a:pt x="0" y="148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Freeform 18" descr="Stationery">
              <a:hlinkClick r:id="rId8" action="ppaction://hlinksldjump" tooltip="Plains Economies"/>
            </p:cNvPr>
            <p:cNvSpPr>
              <a:spLocks/>
            </p:cNvSpPr>
            <p:nvPr/>
          </p:nvSpPr>
          <p:spPr bwMode="auto">
            <a:xfrm>
              <a:off x="1829" y="1217"/>
              <a:ext cx="325" cy="1017"/>
            </a:xfrm>
            <a:custGeom>
              <a:avLst/>
              <a:gdLst/>
              <a:ahLst/>
              <a:cxnLst>
                <a:cxn ang="0">
                  <a:pos x="331" y="0"/>
                </a:cxn>
                <a:cxn ang="0">
                  <a:pos x="0" y="0"/>
                </a:cxn>
                <a:cxn ang="0">
                  <a:pos x="1" y="1017"/>
                </a:cxn>
                <a:cxn ang="0">
                  <a:pos x="331" y="1017"/>
                </a:cxn>
                <a:cxn ang="0">
                  <a:pos x="331" y="0"/>
                </a:cxn>
              </a:cxnLst>
              <a:rect l="0" t="0" r="r" b="b"/>
              <a:pathLst>
                <a:path w="331" h="1017">
                  <a:moveTo>
                    <a:pt x="331" y="0"/>
                  </a:moveTo>
                  <a:lnTo>
                    <a:pt x="0" y="0"/>
                  </a:lnTo>
                  <a:lnTo>
                    <a:pt x="1" y="1017"/>
                  </a:lnTo>
                  <a:lnTo>
                    <a:pt x="331" y="1017"/>
                  </a:lnTo>
                  <a:lnTo>
                    <a:pt x="331" y="0"/>
                  </a:lnTo>
                  <a:close/>
                </a:path>
              </a:pathLst>
            </a:custGeom>
            <a:blipFill dpi="0" rotWithShape="1">
              <a:blip r:embed="rId5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Freeform 19" descr="Oak"/>
            <p:cNvSpPr>
              <a:spLocks/>
            </p:cNvSpPr>
            <p:nvPr/>
          </p:nvSpPr>
          <p:spPr bwMode="auto">
            <a:xfrm>
              <a:off x="1827" y="2234"/>
              <a:ext cx="342" cy="361"/>
            </a:xfrm>
            <a:custGeom>
              <a:avLst/>
              <a:gdLst/>
              <a:ahLst/>
              <a:cxnLst>
                <a:cxn ang="0">
                  <a:pos x="0" y="361"/>
                </a:cxn>
                <a:cxn ang="0">
                  <a:pos x="0" y="0"/>
                </a:cxn>
                <a:cxn ang="0">
                  <a:pos x="342" y="0"/>
                </a:cxn>
                <a:cxn ang="0">
                  <a:pos x="0" y="361"/>
                </a:cxn>
              </a:cxnLst>
              <a:rect l="0" t="0" r="r" b="b"/>
              <a:pathLst>
                <a:path w="342" h="361">
                  <a:moveTo>
                    <a:pt x="0" y="361"/>
                  </a:moveTo>
                  <a:lnTo>
                    <a:pt x="0" y="0"/>
                  </a:lnTo>
                  <a:lnTo>
                    <a:pt x="342" y="0"/>
                  </a:lnTo>
                  <a:lnTo>
                    <a:pt x="0" y="361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Freeform 25" descr="Parchment"/>
            <p:cNvSpPr>
              <a:spLocks/>
            </p:cNvSpPr>
            <p:nvPr/>
          </p:nvSpPr>
          <p:spPr bwMode="auto">
            <a:xfrm flipH="1">
              <a:off x="4161" y="975"/>
              <a:ext cx="490" cy="2208"/>
            </a:xfrm>
            <a:custGeom>
              <a:avLst/>
              <a:gdLst/>
              <a:ahLst/>
              <a:cxnLst>
                <a:cxn ang="0">
                  <a:pos x="0" y="2819"/>
                </a:cxn>
                <a:cxn ang="0">
                  <a:pos x="1" y="0"/>
                </a:cxn>
                <a:cxn ang="0">
                  <a:pos x="490" y="150"/>
                </a:cxn>
                <a:cxn ang="0">
                  <a:pos x="486" y="2295"/>
                </a:cxn>
                <a:cxn ang="0">
                  <a:pos x="0" y="2819"/>
                </a:cxn>
              </a:cxnLst>
              <a:rect l="0" t="0" r="r" b="b"/>
              <a:pathLst>
                <a:path w="490" h="2819">
                  <a:moveTo>
                    <a:pt x="0" y="2819"/>
                  </a:moveTo>
                  <a:lnTo>
                    <a:pt x="1" y="0"/>
                  </a:lnTo>
                  <a:lnTo>
                    <a:pt x="490" y="150"/>
                  </a:lnTo>
                  <a:lnTo>
                    <a:pt x="486" y="2295"/>
                  </a:lnTo>
                  <a:lnTo>
                    <a:pt x="0" y="2819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Rectangle 23" descr="Stationery">
              <a:hlinkClick r:id="rId9" action="ppaction://hlinksldjump" tooltip="Northwest Economies"/>
            </p:cNvPr>
            <p:cNvSpPr>
              <a:spLocks noChangeArrowheads="1"/>
            </p:cNvSpPr>
            <p:nvPr/>
          </p:nvSpPr>
          <p:spPr bwMode="auto">
            <a:xfrm>
              <a:off x="4160" y="1097"/>
              <a:ext cx="490" cy="1719"/>
            </a:xfrm>
            <a:prstGeom prst="rect">
              <a:avLst/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Freeform 24" descr="Oak"/>
            <p:cNvSpPr>
              <a:spLocks/>
            </p:cNvSpPr>
            <p:nvPr/>
          </p:nvSpPr>
          <p:spPr bwMode="auto">
            <a:xfrm>
              <a:off x="4145" y="2807"/>
              <a:ext cx="507" cy="551"/>
            </a:xfrm>
            <a:custGeom>
              <a:avLst/>
              <a:gdLst/>
              <a:ahLst/>
              <a:cxnLst>
                <a:cxn ang="0">
                  <a:pos x="506" y="551"/>
                </a:cxn>
                <a:cxn ang="0">
                  <a:pos x="507" y="0"/>
                </a:cxn>
                <a:cxn ang="0">
                  <a:pos x="0" y="0"/>
                </a:cxn>
                <a:cxn ang="0">
                  <a:pos x="506" y="551"/>
                </a:cxn>
              </a:cxnLst>
              <a:rect l="0" t="0" r="r" b="b"/>
              <a:pathLst>
                <a:path w="507" h="551">
                  <a:moveTo>
                    <a:pt x="506" y="551"/>
                  </a:moveTo>
                  <a:lnTo>
                    <a:pt x="507" y="0"/>
                  </a:lnTo>
                  <a:lnTo>
                    <a:pt x="0" y="0"/>
                  </a:lnTo>
                  <a:lnTo>
                    <a:pt x="506" y="551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Freeform 27" descr="Parchment"/>
            <p:cNvSpPr>
              <a:spLocks/>
            </p:cNvSpPr>
            <p:nvPr/>
          </p:nvSpPr>
          <p:spPr bwMode="auto">
            <a:xfrm flipH="1">
              <a:off x="3585" y="1119"/>
              <a:ext cx="340" cy="1159"/>
            </a:xfrm>
            <a:custGeom>
              <a:avLst/>
              <a:gdLst/>
              <a:ahLst/>
              <a:cxnLst>
                <a:cxn ang="0">
                  <a:pos x="0" y="1488"/>
                </a:cxn>
                <a:cxn ang="0">
                  <a:pos x="0" y="0"/>
                </a:cxn>
                <a:cxn ang="0">
                  <a:pos x="332" y="108"/>
                </a:cxn>
                <a:cxn ang="0">
                  <a:pos x="332" y="1131"/>
                </a:cxn>
                <a:cxn ang="0">
                  <a:pos x="0" y="1488"/>
                </a:cxn>
              </a:cxnLst>
              <a:rect l="0" t="0" r="r" b="b"/>
              <a:pathLst>
                <a:path w="332" h="1488">
                  <a:moveTo>
                    <a:pt x="0" y="1488"/>
                  </a:moveTo>
                  <a:lnTo>
                    <a:pt x="0" y="0"/>
                  </a:lnTo>
                  <a:lnTo>
                    <a:pt x="332" y="108"/>
                  </a:lnTo>
                  <a:lnTo>
                    <a:pt x="332" y="1131"/>
                  </a:lnTo>
                  <a:lnTo>
                    <a:pt x="0" y="1488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Freeform 28" descr="Stationery">
              <a:hlinkClick r:id="rId8" action="ppaction://hlinksldjump" tooltip="Plains Economies"/>
            </p:cNvPr>
            <p:cNvSpPr>
              <a:spLocks/>
            </p:cNvSpPr>
            <p:nvPr/>
          </p:nvSpPr>
          <p:spPr bwMode="auto">
            <a:xfrm flipH="1">
              <a:off x="3579" y="1232"/>
              <a:ext cx="342" cy="1017"/>
            </a:xfrm>
            <a:custGeom>
              <a:avLst/>
              <a:gdLst/>
              <a:ahLst/>
              <a:cxnLst>
                <a:cxn ang="0">
                  <a:pos x="331" y="0"/>
                </a:cxn>
                <a:cxn ang="0">
                  <a:pos x="0" y="0"/>
                </a:cxn>
                <a:cxn ang="0">
                  <a:pos x="1" y="1017"/>
                </a:cxn>
                <a:cxn ang="0">
                  <a:pos x="331" y="1017"/>
                </a:cxn>
                <a:cxn ang="0">
                  <a:pos x="331" y="0"/>
                </a:cxn>
              </a:cxnLst>
              <a:rect l="0" t="0" r="r" b="b"/>
              <a:pathLst>
                <a:path w="331" h="1017">
                  <a:moveTo>
                    <a:pt x="331" y="0"/>
                  </a:moveTo>
                  <a:lnTo>
                    <a:pt x="0" y="0"/>
                  </a:lnTo>
                  <a:lnTo>
                    <a:pt x="1" y="1017"/>
                  </a:lnTo>
                  <a:lnTo>
                    <a:pt x="331" y="1017"/>
                  </a:lnTo>
                  <a:lnTo>
                    <a:pt x="331" y="0"/>
                  </a:lnTo>
                  <a:close/>
                </a:path>
              </a:pathLst>
            </a:custGeom>
            <a:blipFill dpi="0" rotWithShape="1">
              <a:blip r:embed="rId5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Freeform 29" descr="Oak"/>
            <p:cNvSpPr>
              <a:spLocks/>
            </p:cNvSpPr>
            <p:nvPr/>
          </p:nvSpPr>
          <p:spPr bwMode="auto">
            <a:xfrm flipH="1">
              <a:off x="3595" y="2243"/>
              <a:ext cx="334" cy="315"/>
            </a:xfrm>
            <a:custGeom>
              <a:avLst/>
              <a:gdLst/>
              <a:ahLst/>
              <a:cxnLst>
                <a:cxn ang="0">
                  <a:pos x="0" y="361"/>
                </a:cxn>
                <a:cxn ang="0">
                  <a:pos x="0" y="0"/>
                </a:cxn>
                <a:cxn ang="0">
                  <a:pos x="342" y="0"/>
                </a:cxn>
                <a:cxn ang="0">
                  <a:pos x="0" y="361"/>
                </a:cxn>
              </a:cxnLst>
              <a:rect l="0" t="0" r="r" b="b"/>
              <a:pathLst>
                <a:path w="342" h="361">
                  <a:moveTo>
                    <a:pt x="0" y="361"/>
                  </a:moveTo>
                  <a:lnTo>
                    <a:pt x="0" y="0"/>
                  </a:lnTo>
                  <a:lnTo>
                    <a:pt x="342" y="0"/>
                  </a:lnTo>
                  <a:lnTo>
                    <a:pt x="0" y="361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5" name="Rectangle 37"/>
            <p:cNvSpPr>
              <a:spLocks noChangeArrowheads="1"/>
            </p:cNvSpPr>
            <p:nvPr/>
          </p:nvSpPr>
          <p:spPr bwMode="auto">
            <a:xfrm flipH="1">
              <a:off x="2017" y="0"/>
              <a:ext cx="27" cy="155"/>
            </a:xfrm>
            <a:prstGeom prst="rect">
              <a:avLst/>
            </a:prstGeom>
            <a:solidFill>
              <a:srgbClr val="643E33"/>
            </a:solid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6" name="Rectangle 38"/>
            <p:cNvSpPr>
              <a:spLocks noChangeArrowheads="1"/>
            </p:cNvSpPr>
            <p:nvPr/>
          </p:nvSpPr>
          <p:spPr bwMode="auto">
            <a:xfrm flipH="1">
              <a:off x="3795" y="0"/>
              <a:ext cx="27" cy="155"/>
            </a:xfrm>
            <a:prstGeom prst="rect">
              <a:avLst/>
            </a:prstGeom>
            <a:solidFill>
              <a:srgbClr val="643E33"/>
            </a:solid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Rectangle 9" descr="Stationery"/>
            <p:cNvSpPr>
              <a:spLocks noChangeArrowheads="1"/>
            </p:cNvSpPr>
            <p:nvPr/>
          </p:nvSpPr>
          <p:spPr bwMode="auto">
            <a:xfrm>
              <a:off x="0" y="192"/>
              <a:ext cx="624" cy="3682"/>
            </a:xfrm>
            <a:prstGeom prst="rect">
              <a:avLst/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1" name="Rectangle 63" descr="Walnut"/>
            <p:cNvSpPr>
              <a:spLocks noChangeArrowheads="1"/>
            </p:cNvSpPr>
            <p:nvPr/>
          </p:nvSpPr>
          <p:spPr bwMode="auto">
            <a:xfrm rot="929241">
              <a:off x="651" y="2876"/>
              <a:ext cx="453" cy="63"/>
            </a:xfrm>
            <a:prstGeom prst="rect">
              <a:avLst/>
            </a:prstGeom>
            <a:blipFill dpi="0" rotWithShape="0">
              <a:blip r:embed="rId10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2" name="Rectangle 64" descr="Walnut"/>
            <p:cNvSpPr>
              <a:spLocks noChangeArrowheads="1"/>
            </p:cNvSpPr>
            <p:nvPr/>
          </p:nvSpPr>
          <p:spPr bwMode="auto">
            <a:xfrm rot="-609473">
              <a:off x="4676" y="2877"/>
              <a:ext cx="453" cy="63"/>
            </a:xfrm>
            <a:prstGeom prst="rect">
              <a:avLst/>
            </a:prstGeom>
            <a:blipFill dpi="0" rotWithShape="0">
              <a:blip r:embed="rId10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1" name="AutoShape 73" descr="Stationery"/>
            <p:cNvSpPr>
              <a:spLocks noChangeArrowheads="1"/>
            </p:cNvSpPr>
            <p:nvPr/>
          </p:nvSpPr>
          <p:spPr bwMode="auto">
            <a:xfrm>
              <a:off x="2492" y="1240"/>
              <a:ext cx="772" cy="91"/>
            </a:xfrm>
            <a:custGeom>
              <a:avLst/>
              <a:gdLst>
                <a:gd name="G0" fmla="+- 1259 0 0"/>
                <a:gd name="G1" fmla="+- 21600 0 1259"/>
                <a:gd name="G2" fmla="*/ 1259 1 2"/>
                <a:gd name="G3" fmla="+- 21600 0 G2"/>
                <a:gd name="G4" fmla="+/ 1259 21600 2"/>
                <a:gd name="G5" fmla="+/ G1 0 2"/>
                <a:gd name="G6" fmla="*/ 21600 21600 1259"/>
                <a:gd name="G7" fmla="*/ G6 1 2"/>
                <a:gd name="G8" fmla="+- 21600 0 G7"/>
                <a:gd name="G9" fmla="*/ 21600 1 2"/>
                <a:gd name="G10" fmla="+- 1259 0 G9"/>
                <a:gd name="G11" fmla="?: G10 G8 0"/>
                <a:gd name="G12" fmla="?: G10 G7 21600"/>
                <a:gd name="T0" fmla="*/ 20970 w 21600"/>
                <a:gd name="T1" fmla="*/ 10800 h 21600"/>
                <a:gd name="T2" fmla="*/ 10800 w 21600"/>
                <a:gd name="T3" fmla="*/ 21600 h 21600"/>
                <a:gd name="T4" fmla="*/ 630 w 21600"/>
                <a:gd name="T5" fmla="*/ 10800 h 21600"/>
                <a:gd name="T6" fmla="*/ 10800 w 21600"/>
                <a:gd name="T7" fmla="*/ 0 h 21600"/>
                <a:gd name="T8" fmla="*/ 2430 w 21600"/>
                <a:gd name="T9" fmla="*/ 2430 h 21600"/>
                <a:gd name="T10" fmla="*/ 19170 w 21600"/>
                <a:gd name="T11" fmla="*/ 1917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259" y="21600"/>
                  </a:lnTo>
                  <a:lnTo>
                    <a:pt x="20341" y="21600"/>
                  </a:lnTo>
                  <a:lnTo>
                    <a:pt x="21600" y="0"/>
                  </a:lnTo>
                  <a:close/>
                </a:path>
              </a:pathLst>
            </a:custGeom>
            <a:blipFill dpi="0" rotWithShape="0">
              <a:blip r:embed="rId5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2" name="AutoShape 74" descr="Stationery"/>
            <p:cNvSpPr>
              <a:spLocks noChangeArrowheads="1"/>
            </p:cNvSpPr>
            <p:nvPr/>
          </p:nvSpPr>
          <p:spPr bwMode="auto">
            <a:xfrm rot="16200000" flipH="1">
              <a:off x="2277" y="1463"/>
              <a:ext cx="617" cy="185"/>
            </a:xfrm>
            <a:custGeom>
              <a:avLst/>
              <a:gdLst>
                <a:gd name="G0" fmla="+- 3153 0 0"/>
                <a:gd name="G1" fmla="+- 21600 0 3153"/>
                <a:gd name="G2" fmla="*/ 3153 1 2"/>
                <a:gd name="G3" fmla="+- 21600 0 G2"/>
                <a:gd name="G4" fmla="+/ 3153 21600 2"/>
                <a:gd name="G5" fmla="+/ G1 0 2"/>
                <a:gd name="G6" fmla="*/ 21600 21600 3153"/>
                <a:gd name="G7" fmla="*/ G6 1 2"/>
                <a:gd name="G8" fmla="+- 21600 0 G7"/>
                <a:gd name="G9" fmla="*/ 21600 1 2"/>
                <a:gd name="G10" fmla="+- 3153 0 G9"/>
                <a:gd name="G11" fmla="?: G10 G8 0"/>
                <a:gd name="G12" fmla="?: G10 G7 21600"/>
                <a:gd name="T0" fmla="*/ 20023 w 21600"/>
                <a:gd name="T1" fmla="*/ 10800 h 21600"/>
                <a:gd name="T2" fmla="*/ 10800 w 21600"/>
                <a:gd name="T3" fmla="*/ 21600 h 21600"/>
                <a:gd name="T4" fmla="*/ 1577 w 21600"/>
                <a:gd name="T5" fmla="*/ 10800 h 21600"/>
                <a:gd name="T6" fmla="*/ 10800 w 21600"/>
                <a:gd name="T7" fmla="*/ 0 h 21600"/>
                <a:gd name="T8" fmla="*/ 3377 w 21600"/>
                <a:gd name="T9" fmla="*/ 3377 h 21600"/>
                <a:gd name="T10" fmla="*/ 18223 w 21600"/>
                <a:gd name="T11" fmla="*/ 1822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153" y="21600"/>
                  </a:lnTo>
                  <a:lnTo>
                    <a:pt x="18447" y="21600"/>
                  </a:lnTo>
                  <a:lnTo>
                    <a:pt x="21600" y="0"/>
                  </a:lnTo>
                  <a:close/>
                </a:path>
              </a:pathLst>
            </a:custGeom>
            <a:blipFill dpi="0" rotWithShape="0">
              <a:blip r:embed="rId5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3" name="AutoShape 75" descr="Stationery"/>
            <p:cNvSpPr>
              <a:spLocks noChangeArrowheads="1"/>
            </p:cNvSpPr>
            <p:nvPr/>
          </p:nvSpPr>
          <p:spPr bwMode="auto">
            <a:xfrm rot="5400000">
              <a:off x="2880" y="1480"/>
              <a:ext cx="616" cy="146"/>
            </a:xfrm>
            <a:custGeom>
              <a:avLst/>
              <a:gdLst>
                <a:gd name="G0" fmla="+- 3050 0 0"/>
                <a:gd name="G1" fmla="+- 21600 0 3050"/>
                <a:gd name="G2" fmla="*/ 3050 1 2"/>
                <a:gd name="G3" fmla="+- 21600 0 G2"/>
                <a:gd name="G4" fmla="+/ 3050 21600 2"/>
                <a:gd name="G5" fmla="+/ G1 0 2"/>
                <a:gd name="G6" fmla="*/ 21600 21600 3050"/>
                <a:gd name="G7" fmla="*/ G6 1 2"/>
                <a:gd name="G8" fmla="+- 21600 0 G7"/>
                <a:gd name="G9" fmla="*/ 21600 1 2"/>
                <a:gd name="G10" fmla="+- 3050 0 G9"/>
                <a:gd name="G11" fmla="?: G10 G8 0"/>
                <a:gd name="G12" fmla="?: G10 G7 21600"/>
                <a:gd name="T0" fmla="*/ 20075 w 21600"/>
                <a:gd name="T1" fmla="*/ 10800 h 21600"/>
                <a:gd name="T2" fmla="*/ 10800 w 21600"/>
                <a:gd name="T3" fmla="*/ 21600 h 21600"/>
                <a:gd name="T4" fmla="*/ 1525 w 21600"/>
                <a:gd name="T5" fmla="*/ 10800 h 21600"/>
                <a:gd name="T6" fmla="*/ 10800 w 21600"/>
                <a:gd name="T7" fmla="*/ 0 h 21600"/>
                <a:gd name="T8" fmla="*/ 3325 w 21600"/>
                <a:gd name="T9" fmla="*/ 3325 h 21600"/>
                <a:gd name="T10" fmla="*/ 18275 w 21600"/>
                <a:gd name="T11" fmla="*/ 1827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050" y="21600"/>
                  </a:lnTo>
                  <a:lnTo>
                    <a:pt x="18550" y="21600"/>
                  </a:lnTo>
                  <a:lnTo>
                    <a:pt x="21600" y="0"/>
                  </a:lnTo>
                  <a:close/>
                </a:path>
              </a:pathLst>
            </a:custGeom>
            <a:blipFill dpi="0" rotWithShape="0">
              <a:blip r:embed="rId5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9" name="Rectangle 101" descr="Oak"/>
            <p:cNvSpPr>
              <a:spLocks noChangeArrowheads="1"/>
            </p:cNvSpPr>
            <p:nvPr/>
          </p:nvSpPr>
          <p:spPr bwMode="auto">
            <a:xfrm>
              <a:off x="2675" y="1582"/>
              <a:ext cx="437" cy="62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8" name="Rectangle 100" descr="White marble"/>
            <p:cNvSpPr>
              <a:spLocks noChangeArrowheads="1"/>
            </p:cNvSpPr>
            <p:nvPr/>
          </p:nvSpPr>
          <p:spPr bwMode="auto">
            <a:xfrm>
              <a:off x="2675" y="1626"/>
              <a:ext cx="443" cy="75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" name="Rectangle 107"/>
            <p:cNvSpPr>
              <a:spLocks noChangeArrowheads="1"/>
            </p:cNvSpPr>
            <p:nvPr/>
          </p:nvSpPr>
          <p:spPr bwMode="auto">
            <a:xfrm>
              <a:off x="5171" y="188"/>
              <a:ext cx="589" cy="3696"/>
            </a:xfrm>
            <a:prstGeom prst="rect">
              <a:avLst/>
            </a:prstGeom>
            <a:solidFill>
              <a:srgbClr val="CB986E">
                <a:alpha val="17999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" name="Rectangle 108"/>
            <p:cNvSpPr>
              <a:spLocks noChangeArrowheads="1"/>
            </p:cNvSpPr>
            <p:nvPr/>
          </p:nvSpPr>
          <p:spPr bwMode="auto">
            <a:xfrm>
              <a:off x="0" y="188"/>
              <a:ext cx="624" cy="3682"/>
            </a:xfrm>
            <a:prstGeom prst="rect">
              <a:avLst/>
            </a:prstGeom>
            <a:solidFill>
              <a:srgbClr val="CB986E">
                <a:alpha val="17999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7" name="AutoShape 109"/>
            <p:cNvSpPr>
              <a:spLocks noChangeArrowheads="1"/>
            </p:cNvSpPr>
            <p:nvPr/>
          </p:nvSpPr>
          <p:spPr bwMode="auto">
            <a:xfrm>
              <a:off x="2495" y="1236"/>
              <a:ext cx="772" cy="91"/>
            </a:xfrm>
            <a:custGeom>
              <a:avLst/>
              <a:gdLst>
                <a:gd name="G0" fmla="+- 1259 0 0"/>
                <a:gd name="G1" fmla="+- 21600 0 1259"/>
                <a:gd name="G2" fmla="*/ 1259 1 2"/>
                <a:gd name="G3" fmla="+- 21600 0 G2"/>
                <a:gd name="G4" fmla="+/ 1259 21600 2"/>
                <a:gd name="G5" fmla="+/ G1 0 2"/>
                <a:gd name="G6" fmla="*/ 21600 21600 1259"/>
                <a:gd name="G7" fmla="*/ G6 1 2"/>
                <a:gd name="G8" fmla="+- 21600 0 G7"/>
                <a:gd name="G9" fmla="*/ 21600 1 2"/>
                <a:gd name="G10" fmla="+- 1259 0 G9"/>
                <a:gd name="G11" fmla="?: G10 G8 0"/>
                <a:gd name="G12" fmla="?: G10 G7 21600"/>
                <a:gd name="T0" fmla="*/ 20970 w 21600"/>
                <a:gd name="T1" fmla="*/ 10800 h 21600"/>
                <a:gd name="T2" fmla="*/ 10800 w 21600"/>
                <a:gd name="T3" fmla="*/ 21600 h 21600"/>
                <a:gd name="T4" fmla="*/ 630 w 21600"/>
                <a:gd name="T5" fmla="*/ 10800 h 21600"/>
                <a:gd name="T6" fmla="*/ 10800 w 21600"/>
                <a:gd name="T7" fmla="*/ 0 h 21600"/>
                <a:gd name="T8" fmla="*/ 2430 w 21600"/>
                <a:gd name="T9" fmla="*/ 2430 h 21600"/>
                <a:gd name="T10" fmla="*/ 19170 w 21600"/>
                <a:gd name="T11" fmla="*/ 1917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259" y="21600"/>
                  </a:lnTo>
                  <a:lnTo>
                    <a:pt x="2034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8BB9B">
                <a:alpha val="50999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8" name="AutoShape 110"/>
            <p:cNvSpPr>
              <a:spLocks noChangeArrowheads="1"/>
            </p:cNvSpPr>
            <p:nvPr/>
          </p:nvSpPr>
          <p:spPr bwMode="auto">
            <a:xfrm rot="16200000" flipH="1">
              <a:off x="2277" y="1477"/>
              <a:ext cx="610" cy="185"/>
            </a:xfrm>
            <a:custGeom>
              <a:avLst/>
              <a:gdLst>
                <a:gd name="G0" fmla="+- 3153 0 0"/>
                <a:gd name="G1" fmla="+- 21600 0 3153"/>
                <a:gd name="G2" fmla="*/ 3153 1 2"/>
                <a:gd name="G3" fmla="+- 21600 0 G2"/>
                <a:gd name="G4" fmla="+/ 3153 21600 2"/>
                <a:gd name="G5" fmla="+/ G1 0 2"/>
                <a:gd name="G6" fmla="*/ 21600 21600 3153"/>
                <a:gd name="G7" fmla="*/ G6 1 2"/>
                <a:gd name="G8" fmla="+- 21600 0 G7"/>
                <a:gd name="G9" fmla="*/ 21600 1 2"/>
                <a:gd name="G10" fmla="+- 3153 0 G9"/>
                <a:gd name="G11" fmla="?: G10 G8 0"/>
                <a:gd name="G12" fmla="?: G10 G7 21600"/>
                <a:gd name="T0" fmla="*/ 20023 w 21600"/>
                <a:gd name="T1" fmla="*/ 10800 h 21600"/>
                <a:gd name="T2" fmla="*/ 10800 w 21600"/>
                <a:gd name="T3" fmla="*/ 21600 h 21600"/>
                <a:gd name="T4" fmla="*/ 1577 w 21600"/>
                <a:gd name="T5" fmla="*/ 10800 h 21600"/>
                <a:gd name="T6" fmla="*/ 10800 w 21600"/>
                <a:gd name="T7" fmla="*/ 0 h 21600"/>
                <a:gd name="T8" fmla="*/ 3377 w 21600"/>
                <a:gd name="T9" fmla="*/ 3377 h 21600"/>
                <a:gd name="T10" fmla="*/ 18223 w 21600"/>
                <a:gd name="T11" fmla="*/ 1822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153" y="21600"/>
                  </a:lnTo>
                  <a:lnTo>
                    <a:pt x="18447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8BB9B">
                <a:alpha val="50999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" name="AutoShape 111"/>
            <p:cNvSpPr>
              <a:spLocks noChangeArrowheads="1"/>
            </p:cNvSpPr>
            <p:nvPr/>
          </p:nvSpPr>
          <p:spPr bwMode="auto">
            <a:xfrm rot="5400000">
              <a:off x="2883" y="1476"/>
              <a:ext cx="616" cy="146"/>
            </a:xfrm>
            <a:custGeom>
              <a:avLst/>
              <a:gdLst>
                <a:gd name="G0" fmla="+- 3050 0 0"/>
                <a:gd name="G1" fmla="+- 21600 0 3050"/>
                <a:gd name="G2" fmla="*/ 3050 1 2"/>
                <a:gd name="G3" fmla="+- 21600 0 G2"/>
                <a:gd name="G4" fmla="+/ 3050 21600 2"/>
                <a:gd name="G5" fmla="+/ G1 0 2"/>
                <a:gd name="G6" fmla="*/ 21600 21600 3050"/>
                <a:gd name="G7" fmla="*/ G6 1 2"/>
                <a:gd name="G8" fmla="+- 21600 0 G7"/>
                <a:gd name="G9" fmla="*/ 21600 1 2"/>
                <a:gd name="G10" fmla="+- 3050 0 G9"/>
                <a:gd name="G11" fmla="?: G10 G8 0"/>
                <a:gd name="G12" fmla="?: G10 G7 21600"/>
                <a:gd name="T0" fmla="*/ 20075 w 21600"/>
                <a:gd name="T1" fmla="*/ 10800 h 21600"/>
                <a:gd name="T2" fmla="*/ 10800 w 21600"/>
                <a:gd name="T3" fmla="*/ 21600 h 21600"/>
                <a:gd name="T4" fmla="*/ 1525 w 21600"/>
                <a:gd name="T5" fmla="*/ 10800 h 21600"/>
                <a:gd name="T6" fmla="*/ 10800 w 21600"/>
                <a:gd name="T7" fmla="*/ 0 h 21600"/>
                <a:gd name="T8" fmla="*/ 3325 w 21600"/>
                <a:gd name="T9" fmla="*/ 3325 h 21600"/>
                <a:gd name="T10" fmla="*/ 18275 w 21600"/>
                <a:gd name="T11" fmla="*/ 1827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050" y="21600"/>
                  </a:lnTo>
                  <a:lnTo>
                    <a:pt x="1855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8BB9B">
                <a:alpha val="50999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" name="Rectangle 112">
              <a:hlinkClick r:id="rId7" action="ppaction://hlinksldjump" tooltip="Southwest Economies"/>
            </p:cNvPr>
            <p:cNvSpPr>
              <a:spLocks noChangeArrowheads="1"/>
            </p:cNvSpPr>
            <p:nvPr/>
          </p:nvSpPr>
          <p:spPr bwMode="auto">
            <a:xfrm>
              <a:off x="1203" y="1034"/>
              <a:ext cx="492" cy="1702"/>
            </a:xfrm>
            <a:prstGeom prst="rect">
              <a:avLst/>
            </a:prstGeom>
            <a:solidFill>
              <a:srgbClr val="CB986E">
                <a:alpha val="34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1" name="Freeform 113">
              <a:hlinkClick r:id="rId8" action="ppaction://hlinksldjump" tooltip="Plains Economies"/>
            </p:cNvPr>
            <p:cNvSpPr>
              <a:spLocks/>
            </p:cNvSpPr>
            <p:nvPr/>
          </p:nvSpPr>
          <p:spPr bwMode="auto">
            <a:xfrm>
              <a:off x="1830" y="1220"/>
              <a:ext cx="325" cy="1017"/>
            </a:xfrm>
            <a:custGeom>
              <a:avLst/>
              <a:gdLst/>
              <a:ahLst/>
              <a:cxnLst>
                <a:cxn ang="0">
                  <a:pos x="331" y="0"/>
                </a:cxn>
                <a:cxn ang="0">
                  <a:pos x="0" y="0"/>
                </a:cxn>
                <a:cxn ang="0">
                  <a:pos x="1" y="1017"/>
                </a:cxn>
                <a:cxn ang="0">
                  <a:pos x="331" y="1017"/>
                </a:cxn>
                <a:cxn ang="0">
                  <a:pos x="331" y="0"/>
                </a:cxn>
              </a:cxnLst>
              <a:rect l="0" t="0" r="r" b="b"/>
              <a:pathLst>
                <a:path w="331" h="1017">
                  <a:moveTo>
                    <a:pt x="331" y="0"/>
                  </a:moveTo>
                  <a:lnTo>
                    <a:pt x="0" y="0"/>
                  </a:lnTo>
                  <a:lnTo>
                    <a:pt x="1" y="1017"/>
                  </a:lnTo>
                  <a:lnTo>
                    <a:pt x="331" y="1017"/>
                  </a:lnTo>
                  <a:lnTo>
                    <a:pt x="331" y="0"/>
                  </a:lnTo>
                  <a:close/>
                </a:path>
              </a:pathLst>
            </a:custGeom>
            <a:solidFill>
              <a:srgbClr val="CB986E">
                <a:alpha val="34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2" name="Rectangle 114">
              <a:hlinkClick r:id="rId9" action="ppaction://hlinksldjump" tooltip="Northwest Economies"/>
            </p:cNvPr>
            <p:cNvSpPr>
              <a:spLocks noChangeArrowheads="1"/>
            </p:cNvSpPr>
            <p:nvPr/>
          </p:nvSpPr>
          <p:spPr bwMode="auto">
            <a:xfrm>
              <a:off x="4162" y="1100"/>
              <a:ext cx="489" cy="1719"/>
            </a:xfrm>
            <a:prstGeom prst="rect">
              <a:avLst/>
            </a:prstGeom>
            <a:solidFill>
              <a:srgbClr val="CB986E">
                <a:alpha val="34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3" name="Freeform 115">
              <a:hlinkClick r:id="rId8" action="ppaction://hlinksldjump" tooltip="Plains Economies"/>
            </p:cNvPr>
            <p:cNvSpPr>
              <a:spLocks/>
            </p:cNvSpPr>
            <p:nvPr/>
          </p:nvSpPr>
          <p:spPr bwMode="auto">
            <a:xfrm flipH="1">
              <a:off x="3580" y="1235"/>
              <a:ext cx="342" cy="1017"/>
            </a:xfrm>
            <a:custGeom>
              <a:avLst/>
              <a:gdLst/>
              <a:ahLst/>
              <a:cxnLst>
                <a:cxn ang="0">
                  <a:pos x="331" y="0"/>
                </a:cxn>
                <a:cxn ang="0">
                  <a:pos x="0" y="0"/>
                </a:cxn>
                <a:cxn ang="0">
                  <a:pos x="1" y="1017"/>
                </a:cxn>
                <a:cxn ang="0">
                  <a:pos x="331" y="1017"/>
                </a:cxn>
                <a:cxn ang="0">
                  <a:pos x="331" y="0"/>
                </a:cxn>
              </a:cxnLst>
              <a:rect l="0" t="0" r="r" b="b"/>
              <a:pathLst>
                <a:path w="331" h="1017">
                  <a:moveTo>
                    <a:pt x="331" y="0"/>
                  </a:moveTo>
                  <a:lnTo>
                    <a:pt x="0" y="0"/>
                  </a:lnTo>
                  <a:lnTo>
                    <a:pt x="1" y="1017"/>
                  </a:lnTo>
                  <a:lnTo>
                    <a:pt x="331" y="1017"/>
                  </a:lnTo>
                  <a:lnTo>
                    <a:pt x="331" y="0"/>
                  </a:lnTo>
                  <a:close/>
                </a:path>
              </a:pathLst>
            </a:custGeom>
            <a:solidFill>
              <a:srgbClr val="CB986E">
                <a:alpha val="34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45" name="Rectangle 97" descr="White marble"/>
            <p:cNvSpPr>
              <a:spLocks noChangeArrowheads="1"/>
            </p:cNvSpPr>
            <p:nvPr/>
          </p:nvSpPr>
          <p:spPr bwMode="auto">
            <a:xfrm>
              <a:off x="2624" y="1701"/>
              <a:ext cx="530" cy="85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146" name="Freeform 98" descr="White marble"/>
            <p:cNvSpPr>
              <a:spLocks/>
            </p:cNvSpPr>
            <p:nvPr/>
          </p:nvSpPr>
          <p:spPr bwMode="auto">
            <a:xfrm>
              <a:off x="2611" y="1670"/>
              <a:ext cx="551" cy="5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39" y="0"/>
                </a:cxn>
                <a:cxn ang="0">
                  <a:pos x="453" y="0"/>
                </a:cxn>
                <a:cxn ang="0">
                  <a:pos x="471" y="33"/>
                </a:cxn>
                <a:cxn ang="0">
                  <a:pos x="0" y="30"/>
                </a:cxn>
              </a:cxnLst>
              <a:rect l="0" t="0" r="r" b="b"/>
              <a:pathLst>
                <a:path w="471" h="33">
                  <a:moveTo>
                    <a:pt x="0" y="30"/>
                  </a:moveTo>
                  <a:lnTo>
                    <a:pt x="39" y="0"/>
                  </a:lnTo>
                  <a:lnTo>
                    <a:pt x="453" y="0"/>
                  </a:lnTo>
                  <a:lnTo>
                    <a:pt x="471" y="33"/>
                  </a:lnTo>
                  <a:lnTo>
                    <a:pt x="0" y="30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4" name="Freeform 106" descr="White marble"/>
            <p:cNvSpPr>
              <a:spLocks/>
            </p:cNvSpPr>
            <p:nvPr/>
          </p:nvSpPr>
          <p:spPr bwMode="auto">
            <a:xfrm>
              <a:off x="2655" y="1600"/>
              <a:ext cx="477" cy="5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39" y="0"/>
                </a:cxn>
                <a:cxn ang="0">
                  <a:pos x="453" y="0"/>
                </a:cxn>
                <a:cxn ang="0">
                  <a:pos x="471" y="33"/>
                </a:cxn>
                <a:cxn ang="0">
                  <a:pos x="0" y="30"/>
                </a:cxn>
              </a:cxnLst>
              <a:rect l="0" t="0" r="r" b="b"/>
              <a:pathLst>
                <a:path w="471" h="33">
                  <a:moveTo>
                    <a:pt x="0" y="30"/>
                  </a:moveTo>
                  <a:lnTo>
                    <a:pt x="39" y="0"/>
                  </a:lnTo>
                  <a:lnTo>
                    <a:pt x="453" y="0"/>
                  </a:lnTo>
                  <a:lnTo>
                    <a:pt x="471" y="33"/>
                  </a:lnTo>
                  <a:lnTo>
                    <a:pt x="0" y="30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76" name="Group 128"/>
            <p:cNvGrpSpPr>
              <a:grpSpLocks/>
            </p:cNvGrpSpPr>
            <p:nvPr/>
          </p:nvGrpSpPr>
          <p:grpSpPr bwMode="auto">
            <a:xfrm>
              <a:off x="0" y="2904"/>
              <a:ext cx="5760" cy="1416"/>
              <a:chOff x="0" y="2904"/>
              <a:chExt cx="5760" cy="1416"/>
            </a:xfrm>
          </p:grpSpPr>
          <p:sp>
            <p:nvSpPr>
              <p:cNvPr id="2107" name="Rectangle 59" descr="White marble"/>
              <p:cNvSpPr>
                <a:spLocks noChangeArrowheads="1"/>
              </p:cNvSpPr>
              <p:nvPr/>
            </p:nvSpPr>
            <p:spPr bwMode="auto">
              <a:xfrm>
                <a:off x="0" y="3879"/>
                <a:ext cx="5760" cy="441"/>
              </a:xfrm>
              <a:prstGeom prst="rect">
                <a:avLst/>
              </a:pr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2" name="Line 124"/>
              <p:cNvSpPr>
                <a:spLocks noChangeShapeType="1"/>
              </p:cNvSpPr>
              <p:nvPr/>
            </p:nvSpPr>
            <p:spPr bwMode="auto">
              <a:xfrm>
                <a:off x="743" y="2904"/>
                <a:ext cx="0" cy="63"/>
              </a:xfrm>
              <a:prstGeom prst="line">
                <a:avLst/>
              </a:prstGeom>
              <a:noFill/>
              <a:ln w="38100">
                <a:solidFill>
                  <a:srgbClr val="643E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3" name="Line 125"/>
              <p:cNvSpPr>
                <a:spLocks noChangeShapeType="1"/>
              </p:cNvSpPr>
              <p:nvPr/>
            </p:nvSpPr>
            <p:spPr bwMode="auto">
              <a:xfrm>
                <a:off x="990" y="2956"/>
                <a:ext cx="0" cy="63"/>
              </a:xfrm>
              <a:prstGeom prst="line">
                <a:avLst/>
              </a:prstGeom>
              <a:noFill/>
              <a:ln w="38100">
                <a:solidFill>
                  <a:srgbClr val="643E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4" name="Line 126"/>
              <p:cNvSpPr>
                <a:spLocks noChangeShapeType="1"/>
              </p:cNvSpPr>
              <p:nvPr/>
            </p:nvSpPr>
            <p:spPr bwMode="auto">
              <a:xfrm>
                <a:off x="4997" y="2925"/>
                <a:ext cx="0" cy="63"/>
              </a:xfrm>
              <a:prstGeom prst="line">
                <a:avLst/>
              </a:prstGeom>
              <a:noFill/>
              <a:ln w="38100">
                <a:solidFill>
                  <a:srgbClr val="643E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5" name="Line 127"/>
              <p:cNvSpPr>
                <a:spLocks noChangeShapeType="1"/>
              </p:cNvSpPr>
              <p:nvPr/>
            </p:nvSpPr>
            <p:spPr bwMode="auto">
              <a:xfrm>
                <a:off x="4783" y="2955"/>
                <a:ext cx="0" cy="63"/>
              </a:xfrm>
              <a:prstGeom prst="line">
                <a:avLst/>
              </a:prstGeom>
              <a:noFill/>
              <a:ln w="38100">
                <a:solidFill>
                  <a:srgbClr val="643E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79" name="Text Box 31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 rot="16200000" flipH="1">
            <a:off x="963613" y="2655888"/>
            <a:ext cx="267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643E33"/>
                </a:solidFill>
                <a:latin typeface="Arial Narrow" pitchFamily="34" charset="0"/>
              </a:rPr>
              <a:t>Gallery One</a:t>
            </a:r>
            <a:endParaRPr lang="en-US" sz="800" b="1" dirty="0">
              <a:solidFill>
                <a:srgbClr val="643E33"/>
              </a:solidFill>
              <a:latin typeface="Arial Narrow" pitchFamily="34" charset="0"/>
            </a:endParaRPr>
          </a:p>
          <a:p>
            <a:pPr algn="ctr">
              <a:spcBef>
                <a:spcPct val="50000"/>
              </a:spcBef>
            </a:pPr>
            <a:endParaRPr lang="en-US" sz="800" b="1" dirty="0">
              <a:solidFill>
                <a:srgbClr val="643E33"/>
              </a:solidFill>
              <a:latin typeface="Arial Narrow" pitchFamily="34" charset="0"/>
            </a:endParaRPr>
          </a:p>
        </p:txBody>
      </p:sp>
      <p:sp>
        <p:nvSpPr>
          <p:cNvPr id="2081" name="Text Box 33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 rot="16200000" flipH="1">
            <a:off x="2302669" y="2510909"/>
            <a:ext cx="1670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 smtClean="0">
                <a:solidFill>
                  <a:srgbClr val="643E33"/>
                </a:solidFill>
                <a:latin typeface="Arial Narrow" pitchFamily="34" charset="0"/>
              </a:rPr>
              <a:t>Gallery Two</a:t>
            </a:r>
            <a:endParaRPr lang="en-US" sz="1800" b="1" dirty="0">
              <a:solidFill>
                <a:srgbClr val="643E33"/>
              </a:solidFill>
              <a:latin typeface="Arial Narrow" pitchFamily="34" charset="0"/>
            </a:endParaRPr>
          </a:p>
        </p:txBody>
      </p:sp>
      <p:sp>
        <p:nvSpPr>
          <p:cNvPr id="2082" name="Text Box 34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 rot="5400000" flipH="1">
            <a:off x="5639594" y="2669873"/>
            <a:ext cx="2695575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900" b="1" dirty="0">
              <a:solidFill>
                <a:srgbClr val="643E33"/>
              </a:solidFill>
              <a:latin typeface="Arial Narrow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643E33"/>
                </a:solidFill>
                <a:latin typeface="Arial Narrow" pitchFamily="34" charset="0"/>
              </a:rPr>
              <a:t>Gallery Four</a:t>
            </a:r>
            <a:endParaRPr lang="en-US" b="1" dirty="0">
              <a:solidFill>
                <a:srgbClr val="643E33"/>
              </a:solidFill>
              <a:latin typeface="Arial Narrow" pitchFamily="34" charset="0"/>
            </a:endParaRPr>
          </a:p>
        </p:txBody>
      </p:sp>
      <p:sp>
        <p:nvSpPr>
          <p:cNvPr id="2083" name="Text Box 35">
            <a:hlinkClick r:id="rId13" action="ppaction://hlinksldjump"/>
          </p:cNvPr>
          <p:cNvSpPr txBox="1">
            <a:spLocks noChangeArrowheads="1"/>
          </p:cNvSpPr>
          <p:nvPr/>
        </p:nvSpPr>
        <p:spPr bwMode="auto">
          <a:xfrm rot="5400000" flipH="1">
            <a:off x="5142707" y="2614097"/>
            <a:ext cx="1568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 smtClean="0">
                <a:solidFill>
                  <a:srgbClr val="643E33"/>
                </a:solidFill>
                <a:latin typeface="Arial Narrow" pitchFamily="34" charset="0"/>
              </a:rPr>
              <a:t>Gallery </a:t>
            </a:r>
            <a:r>
              <a:rPr lang="en-US" sz="1800" b="1" dirty="0" smtClean="0">
                <a:solidFill>
                  <a:srgbClr val="643E33"/>
                </a:solidFill>
                <a:latin typeface="Arial" charset="0"/>
              </a:rPr>
              <a:t>Three</a:t>
            </a:r>
            <a:endParaRPr lang="en-US" sz="1800" b="1" dirty="0">
              <a:solidFill>
                <a:srgbClr val="643E33"/>
              </a:solidFill>
              <a:latin typeface="Arial" charset="0"/>
            </a:endParaRPr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2667000" y="228600"/>
            <a:ext cx="3810000" cy="712788"/>
          </a:xfrm>
          <a:prstGeom prst="rect">
            <a:avLst/>
          </a:prstGeom>
          <a:solidFill>
            <a:srgbClr val="DDCDA9"/>
          </a:solidFill>
          <a:ln w="5715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solidFill>
                  <a:srgbClr val="643E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Welcome to the Museum of</a:t>
            </a:r>
          </a:p>
          <a:p>
            <a:pPr algn="ctr" eaLnBrk="1" hangingPunct="1"/>
            <a:r>
              <a:rPr lang="en-US">
                <a:solidFill>
                  <a:srgbClr val="643E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[Name of Museum]</a:t>
            </a:r>
            <a:endParaRPr lang="en-US" sz="2800">
              <a:solidFill>
                <a:srgbClr val="643E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090" name="AutoShape 42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8283575" y="2903538"/>
            <a:ext cx="715963" cy="598487"/>
          </a:xfrm>
          <a:prstGeom prst="rightArrow">
            <a:avLst>
              <a:gd name="adj1" fmla="val 71750"/>
              <a:gd name="adj2" fmla="val 34360"/>
            </a:avLst>
          </a:prstGeom>
          <a:solidFill>
            <a:srgbClr val="DDCDA9"/>
          </a:solidFill>
          <a:ln w="38100">
            <a:solidFill>
              <a:srgbClr val="60240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solidFill>
                  <a:srgbClr val="643E33"/>
                </a:solidFill>
                <a:latin typeface="Arial Narrow" pitchFamily="34" charset="0"/>
              </a:rPr>
              <a:t>Curator’s</a:t>
            </a:r>
          </a:p>
          <a:p>
            <a:pPr algn="ctr"/>
            <a:r>
              <a:rPr lang="en-US" sz="1000" b="1">
                <a:solidFill>
                  <a:srgbClr val="643E33"/>
                </a:solidFill>
                <a:latin typeface="Arial Narrow" pitchFamily="34" charset="0"/>
              </a:rPr>
              <a:t> Offices</a:t>
            </a:r>
          </a:p>
        </p:txBody>
      </p:sp>
      <p:sp>
        <p:nvSpPr>
          <p:cNvPr id="2169" name="AutoShape 121" descr="Stationery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4235825" y="2050164"/>
            <a:ext cx="887504" cy="545118"/>
          </a:xfrm>
          <a:prstGeom prst="rightArrow">
            <a:avLst>
              <a:gd name="adj1" fmla="val 71602"/>
              <a:gd name="adj2" fmla="val 43797"/>
            </a:avLst>
          </a:prstGeom>
          <a:blipFill dpi="0" rotWithShape="0">
            <a:blip r:embed="rId5" cstate="print"/>
            <a:srcRect/>
            <a:tile tx="0" ty="0" sx="100000" sy="100000" flip="none" algn="tl"/>
          </a:blipFill>
          <a:ln w="2857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900" b="1" dirty="0" smtClean="0">
                <a:solidFill>
                  <a:srgbClr val="643E33"/>
                </a:solidFill>
                <a:latin typeface="Arial Narrow" pitchFamily="34" charset="0"/>
              </a:rPr>
              <a:t>Gallery</a:t>
            </a:r>
            <a:endParaRPr lang="en-US" sz="900" b="1" dirty="0">
              <a:solidFill>
                <a:srgbClr val="5D4034"/>
              </a:solidFill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900" b="1" dirty="0">
                <a:solidFill>
                  <a:srgbClr val="5D4034"/>
                </a:solidFill>
                <a:latin typeface="Arial Narrow" pitchFamily="34" charset="0"/>
              </a:rPr>
              <a:t>Five</a:t>
            </a:r>
            <a:endParaRPr lang="en-US" sz="1800" dirty="0">
              <a:solidFill>
                <a:srgbClr val="5D4034"/>
              </a:solidFill>
            </a:endParaRPr>
          </a:p>
        </p:txBody>
      </p:sp>
      <p:pic>
        <p:nvPicPr>
          <p:cNvPr id="65" name="Picture 102" descr="ru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813922" y="4450229"/>
            <a:ext cx="1543050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" name="Rectangle 1044" descr="Parchment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3966882" y="3012141"/>
            <a:ext cx="1196789" cy="1454761"/>
          </a:xfrm>
          <a:prstGeom prst="rect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1600" dirty="0" smtClean="0">
                <a:solidFill>
                  <a:srgbClr val="5D4034"/>
                </a:solidFill>
                <a:latin typeface="Arial Narrow" pitchFamily="34" charset="0"/>
              </a:rPr>
              <a:t>Centerpiece </a:t>
            </a:r>
          </a:p>
          <a:p>
            <a:pPr algn="ctr"/>
            <a:r>
              <a:rPr lang="en-US" sz="1600" dirty="0" smtClean="0">
                <a:solidFill>
                  <a:srgbClr val="5D4034"/>
                </a:solidFill>
                <a:latin typeface="Arial Narrow" pitchFamily="34" charset="0"/>
              </a:rPr>
              <a:t>Artifact </a:t>
            </a:r>
            <a:endParaRPr lang="en-US" sz="1600" dirty="0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3556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23560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12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4580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24584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13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5604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25608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14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6628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26632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15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7652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27656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16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2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30725" name="Text Box 5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Rectangle 7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Text Box 8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30729" name="Rectangle 9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17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31749" name="Text Box 5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Text Box 8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31753" name="Rectangle 9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18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2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32773" name="Text Box 5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Text Box 8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32777" name="Rectangle 9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19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8676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2322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>
                <a:solidFill>
                  <a:srgbClr val="5D4034"/>
                </a:solidFill>
                <a:latin typeface="Arial Narrow" pitchFamily="34" charset="0"/>
              </a:rPr>
              <a:t>Return to </a:t>
            </a:r>
            <a:r>
              <a:rPr lang="en-US" sz="1400" dirty="0" smtClean="0">
                <a:solidFill>
                  <a:srgbClr val="5D4034"/>
                </a:solidFill>
                <a:latin typeface="Arial Narrow" pitchFamily="34" charset="0"/>
              </a:rPr>
              <a:t>Entrance</a:t>
            </a:r>
            <a:endParaRPr lang="en-US" sz="1400" dirty="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8680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 dirty="0" smtClean="0">
                <a:solidFill>
                  <a:srgbClr val="5D4034"/>
                </a:solidFill>
                <a:latin typeface="Arial Narrow" pitchFamily="34" charset="0"/>
              </a:rPr>
              <a:t>Centerpiece Artifact</a:t>
            </a:r>
            <a:endParaRPr lang="en-US" dirty="0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Curator’s Office</a:t>
            </a:r>
          </a:p>
        </p:txBody>
      </p:sp>
      <p:sp>
        <p:nvSpPr>
          <p:cNvPr id="3236" name="Text Box 164"/>
          <p:cNvSpPr txBox="1">
            <a:spLocks noChangeArrowheads="1"/>
          </p:cNvSpPr>
          <p:nvPr/>
        </p:nvSpPr>
        <p:spPr bwMode="auto">
          <a:xfrm>
            <a:off x="5507038" y="4406900"/>
            <a:ext cx="27305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>
                <a:solidFill>
                  <a:srgbClr val="5D4034"/>
                </a:solidFill>
                <a:latin typeface="Arial Narrow" pitchFamily="34" charset="0"/>
              </a:rPr>
              <a:t>Contact me at [Your linked email address]</a:t>
            </a:r>
          </a:p>
        </p:txBody>
      </p:sp>
      <p:sp>
        <p:nvSpPr>
          <p:cNvPr id="3237" name="Text Box 165" descr="Parchment"/>
          <p:cNvSpPr txBox="1">
            <a:spLocks noChangeArrowheads="1"/>
          </p:cNvSpPr>
          <p:nvPr/>
        </p:nvSpPr>
        <p:spPr bwMode="auto">
          <a:xfrm>
            <a:off x="1058863" y="1720850"/>
            <a:ext cx="3981450" cy="30511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 dirty="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 dirty="0">
                <a:solidFill>
                  <a:srgbClr val="5D4034"/>
                </a:solidFill>
                <a:latin typeface="Arial Narrow" pitchFamily="34" charset="0"/>
              </a:rPr>
              <a:t>Describe yourself here.</a:t>
            </a:r>
          </a:p>
          <a:p>
            <a:endParaRPr lang="en-US" sz="1800" dirty="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 dirty="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 dirty="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 dirty="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 dirty="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 dirty="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 dirty="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 dirty="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 dirty="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3238" name="Rectangle 166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39" name="Rectangle 167" descr="Parchment"/>
          <p:cNvSpPr>
            <a:spLocks noChangeArrowheads="1"/>
          </p:cNvSpPr>
          <p:nvPr/>
        </p:nvSpPr>
        <p:spPr bwMode="auto">
          <a:xfrm>
            <a:off x="5435600" y="1727200"/>
            <a:ext cx="2697163" cy="258445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41" name="Rectangle 169" descr="Parchment"/>
          <p:cNvSpPr>
            <a:spLocks noChangeArrowheads="1"/>
          </p:cNvSpPr>
          <p:nvPr/>
        </p:nvSpPr>
        <p:spPr bwMode="auto">
          <a:xfrm>
            <a:off x="1049338" y="654050"/>
            <a:ext cx="7086600" cy="9048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4000" dirty="0">
                <a:solidFill>
                  <a:srgbClr val="5D4034"/>
                </a:solidFill>
                <a:latin typeface="Arial Narrow" pitchFamily="34" charset="0"/>
              </a:rPr>
              <a:t>Curator’s Name</a:t>
            </a:r>
            <a:endParaRPr lang="en-US" sz="4400" dirty="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3245" name="Text Box 173"/>
          <p:cNvSpPr txBox="1">
            <a:spLocks noChangeArrowheads="1"/>
          </p:cNvSpPr>
          <p:nvPr/>
        </p:nvSpPr>
        <p:spPr bwMode="auto">
          <a:xfrm>
            <a:off x="5922963" y="2259013"/>
            <a:ext cx="18875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413023"/>
                </a:solidFill>
                <a:latin typeface="Arial Narrow" pitchFamily="34" charset="0"/>
              </a:rPr>
              <a:t>Place your picture here.</a:t>
            </a:r>
          </a:p>
        </p:txBody>
      </p:sp>
      <p:sp>
        <p:nvSpPr>
          <p:cNvPr id="3248" name="Line 176"/>
          <p:cNvSpPr>
            <a:spLocks noChangeShapeType="1"/>
          </p:cNvSpPr>
          <p:nvPr/>
        </p:nvSpPr>
        <p:spPr bwMode="auto">
          <a:xfrm>
            <a:off x="6867525" y="545306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40" name="Text Box 168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326188" y="5011738"/>
            <a:ext cx="1081087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Entry</a:t>
            </a:r>
          </a:p>
        </p:txBody>
      </p:sp>
      <p:sp>
        <p:nvSpPr>
          <p:cNvPr id="3249" name="Line 177"/>
          <p:cNvSpPr>
            <a:spLocks noChangeShapeType="1"/>
          </p:cNvSpPr>
          <p:nvPr/>
        </p:nvSpPr>
        <p:spPr bwMode="auto">
          <a:xfrm>
            <a:off x="6732588" y="6046788"/>
            <a:ext cx="268287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Room 1</a:t>
            </a:r>
          </a:p>
        </p:txBody>
      </p:sp>
      <p:sp>
        <p:nvSpPr>
          <p:cNvPr id="6148" name="Rectangle 4" descr="Recycled paper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 descr="Oak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3581400"/>
            <a:ext cx="9144000" cy="32766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Freeform 6" descr="Stationery"/>
          <p:cNvSpPr>
            <a:spLocks/>
          </p:cNvSpPr>
          <p:nvPr/>
        </p:nvSpPr>
        <p:spPr bwMode="auto">
          <a:xfrm>
            <a:off x="2590800" y="990600"/>
            <a:ext cx="3962400" cy="2743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96" y="0"/>
              </a:cxn>
              <a:cxn ang="0">
                <a:pos x="2496" y="1728"/>
              </a:cxn>
              <a:cxn ang="0">
                <a:pos x="0" y="1728"/>
              </a:cxn>
              <a:cxn ang="0">
                <a:pos x="0" y="0"/>
              </a:cxn>
            </a:cxnLst>
            <a:rect l="0" t="0" r="r" b="b"/>
            <a:pathLst>
              <a:path w="2496" h="1728">
                <a:moveTo>
                  <a:pt x="0" y="0"/>
                </a:moveTo>
                <a:lnTo>
                  <a:pt x="2496" y="0"/>
                </a:lnTo>
                <a:lnTo>
                  <a:pt x="2496" y="1728"/>
                </a:lnTo>
                <a:lnTo>
                  <a:pt x="0" y="172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1" name="Freeform 7" descr="Stationery"/>
          <p:cNvSpPr>
            <a:spLocks/>
          </p:cNvSpPr>
          <p:nvPr/>
        </p:nvSpPr>
        <p:spPr bwMode="auto">
          <a:xfrm>
            <a:off x="0" y="190500"/>
            <a:ext cx="2590800" cy="643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31" y="503"/>
              </a:cxn>
              <a:cxn ang="0">
                <a:pos x="1632" y="2232"/>
              </a:cxn>
              <a:cxn ang="0">
                <a:pos x="0" y="4056"/>
              </a:cxn>
              <a:cxn ang="0">
                <a:pos x="0" y="0"/>
              </a:cxn>
            </a:cxnLst>
            <a:rect l="0" t="0" r="r" b="b"/>
            <a:pathLst>
              <a:path w="1632" h="4056">
                <a:moveTo>
                  <a:pt x="0" y="0"/>
                </a:moveTo>
                <a:lnTo>
                  <a:pt x="1631" y="503"/>
                </a:lnTo>
                <a:lnTo>
                  <a:pt x="1632" y="2232"/>
                </a:lnTo>
                <a:lnTo>
                  <a:pt x="0" y="4056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2" name="Freeform 8" descr="Stationery"/>
          <p:cNvSpPr>
            <a:spLocks/>
          </p:cNvSpPr>
          <p:nvPr/>
        </p:nvSpPr>
        <p:spPr bwMode="auto">
          <a:xfrm>
            <a:off x="6551613" y="228600"/>
            <a:ext cx="2592387" cy="6438900"/>
          </a:xfrm>
          <a:custGeom>
            <a:avLst/>
            <a:gdLst/>
            <a:ahLst/>
            <a:cxnLst>
              <a:cxn ang="0">
                <a:pos x="1633" y="0"/>
              </a:cxn>
              <a:cxn ang="0">
                <a:pos x="0" y="479"/>
              </a:cxn>
              <a:cxn ang="0">
                <a:pos x="0" y="2208"/>
              </a:cxn>
              <a:cxn ang="0">
                <a:pos x="1633" y="4056"/>
              </a:cxn>
              <a:cxn ang="0">
                <a:pos x="1633" y="0"/>
              </a:cxn>
            </a:cxnLst>
            <a:rect l="0" t="0" r="r" b="b"/>
            <a:pathLst>
              <a:path w="1633" h="4056">
                <a:moveTo>
                  <a:pt x="1633" y="0"/>
                </a:moveTo>
                <a:lnTo>
                  <a:pt x="0" y="479"/>
                </a:lnTo>
                <a:lnTo>
                  <a:pt x="0" y="2208"/>
                </a:lnTo>
                <a:lnTo>
                  <a:pt x="1633" y="4056"/>
                </a:lnTo>
                <a:lnTo>
                  <a:pt x="1633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6" name="AutoShape 12" descr="Parchment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002088" y="5832475"/>
            <a:ext cx="1449387" cy="865188"/>
          </a:xfrm>
          <a:prstGeom prst="downArrow">
            <a:avLst>
              <a:gd name="adj1" fmla="val 50000"/>
              <a:gd name="adj2" fmla="val 25000"/>
            </a:avLst>
          </a:prstGeom>
          <a:blipFill dpi="0" rotWithShape="0">
            <a:blip r:embed="rId7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to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Entry</a:t>
            </a:r>
          </a:p>
        </p:txBody>
      </p:sp>
      <p:sp>
        <p:nvSpPr>
          <p:cNvPr id="6157" name="AutoShape 13" descr="Parchment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-5400000">
            <a:off x="45244" y="1415257"/>
            <a:ext cx="2630487" cy="1619250"/>
          </a:xfrm>
          <a:custGeom>
            <a:avLst/>
            <a:gdLst>
              <a:gd name="G0" fmla="+- 4275 0 0"/>
              <a:gd name="G1" fmla="+- 21600 0 4275"/>
              <a:gd name="G2" fmla="*/ 4275 1 2"/>
              <a:gd name="G3" fmla="+- 21600 0 G2"/>
              <a:gd name="G4" fmla="+/ 4275 21600 2"/>
              <a:gd name="G5" fmla="+/ G1 0 2"/>
              <a:gd name="G6" fmla="*/ 21600 21600 4275"/>
              <a:gd name="G7" fmla="*/ G6 1 2"/>
              <a:gd name="G8" fmla="+- 21600 0 G7"/>
              <a:gd name="G9" fmla="*/ 21600 1 2"/>
              <a:gd name="G10" fmla="+- 4275 0 G9"/>
              <a:gd name="G11" fmla="?: G10 G8 0"/>
              <a:gd name="G12" fmla="?: G10 G7 21600"/>
              <a:gd name="T0" fmla="*/ 19462 w 21600"/>
              <a:gd name="T1" fmla="*/ 10800 h 21600"/>
              <a:gd name="T2" fmla="*/ 10800 w 21600"/>
              <a:gd name="T3" fmla="*/ 21600 h 21600"/>
              <a:gd name="T4" fmla="*/ 2138 w 21600"/>
              <a:gd name="T5" fmla="*/ 10800 h 21600"/>
              <a:gd name="T6" fmla="*/ 10800 w 21600"/>
              <a:gd name="T7" fmla="*/ 0 h 21600"/>
              <a:gd name="T8" fmla="*/ 3938 w 21600"/>
              <a:gd name="T9" fmla="*/ 3938 h 21600"/>
              <a:gd name="T10" fmla="*/ 17662 w 21600"/>
              <a:gd name="T11" fmla="*/ 1766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4275" y="21600"/>
                </a:lnTo>
                <a:lnTo>
                  <a:pt x="17325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1</a:t>
            </a:r>
          </a:p>
        </p:txBody>
      </p:sp>
      <p:sp>
        <p:nvSpPr>
          <p:cNvPr id="6160" name="AutoShape 16" descr="Parchment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 flipH="1">
            <a:off x="6215856" y="1653382"/>
            <a:ext cx="3001963" cy="1574800"/>
          </a:xfrm>
          <a:custGeom>
            <a:avLst/>
            <a:gdLst>
              <a:gd name="G0" fmla="+- 5128 0 0"/>
              <a:gd name="G1" fmla="+- 21600 0 5128"/>
              <a:gd name="G2" fmla="*/ 5128 1 2"/>
              <a:gd name="G3" fmla="+- 21600 0 G2"/>
              <a:gd name="G4" fmla="+/ 5128 21600 2"/>
              <a:gd name="G5" fmla="+/ G1 0 2"/>
              <a:gd name="G6" fmla="*/ 21600 21600 5128"/>
              <a:gd name="G7" fmla="*/ G6 1 2"/>
              <a:gd name="G8" fmla="+- 21600 0 G7"/>
              <a:gd name="G9" fmla="*/ 21600 1 2"/>
              <a:gd name="G10" fmla="+- 5128 0 G9"/>
              <a:gd name="G11" fmla="?: G10 G8 0"/>
              <a:gd name="G12" fmla="?: G10 G7 21600"/>
              <a:gd name="T0" fmla="*/ 19036 w 21600"/>
              <a:gd name="T1" fmla="*/ 10800 h 21600"/>
              <a:gd name="T2" fmla="*/ 10800 w 21600"/>
              <a:gd name="T3" fmla="*/ 21600 h 21600"/>
              <a:gd name="T4" fmla="*/ 2564 w 21600"/>
              <a:gd name="T5" fmla="*/ 10800 h 21600"/>
              <a:gd name="T6" fmla="*/ 10800 w 21600"/>
              <a:gd name="T7" fmla="*/ 0 h 21600"/>
              <a:gd name="T8" fmla="*/ 4364 w 21600"/>
              <a:gd name="T9" fmla="*/ 4364 h 21600"/>
              <a:gd name="T10" fmla="*/ 17236 w 21600"/>
              <a:gd name="T11" fmla="*/ 1723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128" y="21600"/>
                </a:lnTo>
                <a:lnTo>
                  <a:pt x="16472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4</a:t>
            </a:r>
          </a:p>
        </p:txBody>
      </p:sp>
      <p:sp>
        <p:nvSpPr>
          <p:cNvPr id="6161" name="Rectangle 17" descr="Parchment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922588" y="1336675"/>
            <a:ext cx="1752600" cy="131603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2</a:t>
            </a:r>
          </a:p>
        </p:txBody>
      </p:sp>
      <p:sp>
        <p:nvSpPr>
          <p:cNvPr id="6165" name="Rectangle 21" descr="Brown marble"/>
          <p:cNvSpPr>
            <a:spLocks noChangeArrowheads="1"/>
          </p:cNvSpPr>
          <p:nvPr/>
        </p:nvSpPr>
        <p:spPr bwMode="auto">
          <a:xfrm>
            <a:off x="3146425" y="0"/>
            <a:ext cx="114300" cy="246063"/>
          </a:xfrm>
          <a:prstGeom prst="rect">
            <a:avLst/>
          </a:prstGeom>
          <a:blipFill dpi="0" rotWithShape="0">
            <a:blip r:embed="rId10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Rectangle 22" descr="Brown marble"/>
          <p:cNvSpPr>
            <a:spLocks noChangeArrowheads="1"/>
          </p:cNvSpPr>
          <p:nvPr/>
        </p:nvSpPr>
        <p:spPr bwMode="auto">
          <a:xfrm>
            <a:off x="5969000" y="0"/>
            <a:ext cx="114300" cy="246063"/>
          </a:xfrm>
          <a:prstGeom prst="rect">
            <a:avLst/>
          </a:prstGeom>
          <a:blipFill dpi="0" rotWithShape="0">
            <a:blip r:embed="rId10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Rectangle 23" descr="Parchment"/>
          <p:cNvSpPr>
            <a:spLocks noChangeArrowheads="1"/>
          </p:cNvSpPr>
          <p:nvPr/>
        </p:nvSpPr>
        <p:spPr bwMode="auto">
          <a:xfrm>
            <a:off x="2667000" y="228600"/>
            <a:ext cx="3810000" cy="522288"/>
          </a:xfrm>
          <a:prstGeom prst="rect">
            <a:avLst/>
          </a:prstGeom>
          <a:blipFill dpi="0" rotWithShape="1">
            <a:blip r:embed="rId7" cstate="print"/>
            <a:srcRect/>
            <a:tile tx="0" ty="0" sx="100000" sy="100000" flip="none" algn="tl"/>
          </a:blipFill>
          <a:ln w="5715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rgbClr val="5D403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Technology Gallery</a:t>
            </a:r>
            <a:endParaRPr lang="en-US" sz="2800" dirty="0">
              <a:solidFill>
                <a:srgbClr val="5D403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169" name="Rectangle 25" descr="Parchment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922838" y="2044700"/>
            <a:ext cx="1404937" cy="1123950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pitchFamily="34" charset="0"/>
              </a:rPr>
              <a:t>Room 2</a:t>
            </a:r>
          </a:p>
        </p:txBody>
      </p:sp>
      <p:sp>
        <p:nvSpPr>
          <p:cNvPr id="10243" name="Rectangle 3" descr="Recycled paper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 descr="Oak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3581400"/>
            <a:ext cx="9144000" cy="32766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Freeform 5" descr="Stationery"/>
          <p:cNvSpPr>
            <a:spLocks/>
          </p:cNvSpPr>
          <p:nvPr/>
        </p:nvSpPr>
        <p:spPr bwMode="auto">
          <a:xfrm>
            <a:off x="2590800" y="990600"/>
            <a:ext cx="3962400" cy="2743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96" y="0"/>
              </a:cxn>
              <a:cxn ang="0">
                <a:pos x="2496" y="1728"/>
              </a:cxn>
              <a:cxn ang="0">
                <a:pos x="0" y="1728"/>
              </a:cxn>
              <a:cxn ang="0">
                <a:pos x="0" y="0"/>
              </a:cxn>
            </a:cxnLst>
            <a:rect l="0" t="0" r="r" b="b"/>
            <a:pathLst>
              <a:path w="2496" h="1728">
                <a:moveTo>
                  <a:pt x="0" y="0"/>
                </a:moveTo>
                <a:lnTo>
                  <a:pt x="2496" y="0"/>
                </a:lnTo>
                <a:lnTo>
                  <a:pt x="2496" y="1728"/>
                </a:lnTo>
                <a:lnTo>
                  <a:pt x="0" y="172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6" name="Freeform 6" descr="Stationery"/>
          <p:cNvSpPr>
            <a:spLocks/>
          </p:cNvSpPr>
          <p:nvPr/>
        </p:nvSpPr>
        <p:spPr bwMode="auto">
          <a:xfrm>
            <a:off x="0" y="190500"/>
            <a:ext cx="2590800" cy="643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31" y="503"/>
              </a:cxn>
              <a:cxn ang="0">
                <a:pos x="1632" y="2232"/>
              </a:cxn>
              <a:cxn ang="0">
                <a:pos x="0" y="4056"/>
              </a:cxn>
              <a:cxn ang="0">
                <a:pos x="0" y="0"/>
              </a:cxn>
            </a:cxnLst>
            <a:rect l="0" t="0" r="r" b="b"/>
            <a:pathLst>
              <a:path w="1632" h="4056">
                <a:moveTo>
                  <a:pt x="0" y="0"/>
                </a:moveTo>
                <a:lnTo>
                  <a:pt x="1631" y="503"/>
                </a:lnTo>
                <a:lnTo>
                  <a:pt x="1632" y="2232"/>
                </a:lnTo>
                <a:lnTo>
                  <a:pt x="0" y="4056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7" name="Freeform 7" descr="Stationery"/>
          <p:cNvSpPr>
            <a:spLocks/>
          </p:cNvSpPr>
          <p:nvPr/>
        </p:nvSpPr>
        <p:spPr bwMode="auto">
          <a:xfrm>
            <a:off x="6551613" y="228600"/>
            <a:ext cx="2592387" cy="6438900"/>
          </a:xfrm>
          <a:custGeom>
            <a:avLst/>
            <a:gdLst/>
            <a:ahLst/>
            <a:cxnLst>
              <a:cxn ang="0">
                <a:pos x="1633" y="0"/>
              </a:cxn>
              <a:cxn ang="0">
                <a:pos x="0" y="479"/>
              </a:cxn>
              <a:cxn ang="0">
                <a:pos x="0" y="2208"/>
              </a:cxn>
              <a:cxn ang="0">
                <a:pos x="1633" y="4056"/>
              </a:cxn>
              <a:cxn ang="0">
                <a:pos x="1633" y="0"/>
              </a:cxn>
            </a:cxnLst>
            <a:rect l="0" t="0" r="r" b="b"/>
            <a:pathLst>
              <a:path w="1633" h="4056">
                <a:moveTo>
                  <a:pt x="1633" y="0"/>
                </a:moveTo>
                <a:lnTo>
                  <a:pt x="0" y="479"/>
                </a:lnTo>
                <a:lnTo>
                  <a:pt x="0" y="2208"/>
                </a:lnTo>
                <a:lnTo>
                  <a:pt x="1633" y="4056"/>
                </a:lnTo>
                <a:lnTo>
                  <a:pt x="1633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8" name="AutoShape 8" descr="Parchment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002088" y="5832475"/>
            <a:ext cx="1449387" cy="865188"/>
          </a:xfrm>
          <a:prstGeom prst="downArrow">
            <a:avLst>
              <a:gd name="adj1" fmla="val 50000"/>
              <a:gd name="adj2" fmla="val 25000"/>
            </a:avLst>
          </a:prstGeom>
          <a:blipFill dpi="0" rotWithShape="0">
            <a:blip r:embed="rId7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413023"/>
                </a:solidFill>
                <a:latin typeface="Arial Narrow" pitchFamily="34" charset="0"/>
              </a:rPr>
              <a:t>Return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413023"/>
                </a:solidFill>
                <a:latin typeface="Arial Narrow" pitchFamily="34" charset="0"/>
              </a:rPr>
              <a:t>to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413023"/>
                </a:solidFill>
                <a:latin typeface="Arial Narrow" pitchFamily="34" charset="0"/>
              </a:rPr>
              <a:t>Entry</a:t>
            </a:r>
          </a:p>
        </p:txBody>
      </p:sp>
      <p:sp>
        <p:nvSpPr>
          <p:cNvPr id="10249" name="AutoShape 9" descr="Parchment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-5400000">
            <a:off x="45244" y="1415257"/>
            <a:ext cx="2630487" cy="1619250"/>
          </a:xfrm>
          <a:custGeom>
            <a:avLst/>
            <a:gdLst>
              <a:gd name="G0" fmla="+- 4275 0 0"/>
              <a:gd name="G1" fmla="+- 21600 0 4275"/>
              <a:gd name="G2" fmla="*/ 4275 1 2"/>
              <a:gd name="G3" fmla="+- 21600 0 G2"/>
              <a:gd name="G4" fmla="+/ 4275 21600 2"/>
              <a:gd name="G5" fmla="+/ G1 0 2"/>
              <a:gd name="G6" fmla="*/ 21600 21600 4275"/>
              <a:gd name="G7" fmla="*/ G6 1 2"/>
              <a:gd name="G8" fmla="+- 21600 0 G7"/>
              <a:gd name="G9" fmla="*/ 21600 1 2"/>
              <a:gd name="G10" fmla="+- 4275 0 G9"/>
              <a:gd name="G11" fmla="?: G10 G8 0"/>
              <a:gd name="G12" fmla="?: G10 G7 21600"/>
              <a:gd name="T0" fmla="*/ 19462 w 21600"/>
              <a:gd name="T1" fmla="*/ 10800 h 21600"/>
              <a:gd name="T2" fmla="*/ 10800 w 21600"/>
              <a:gd name="T3" fmla="*/ 21600 h 21600"/>
              <a:gd name="T4" fmla="*/ 2138 w 21600"/>
              <a:gd name="T5" fmla="*/ 10800 h 21600"/>
              <a:gd name="T6" fmla="*/ 10800 w 21600"/>
              <a:gd name="T7" fmla="*/ 0 h 21600"/>
              <a:gd name="T8" fmla="*/ 3938 w 21600"/>
              <a:gd name="T9" fmla="*/ 3938 h 21600"/>
              <a:gd name="T10" fmla="*/ 17662 w 21600"/>
              <a:gd name="T11" fmla="*/ 1766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4275" y="21600"/>
                </a:lnTo>
                <a:lnTo>
                  <a:pt x="17325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>
                <a:solidFill>
                  <a:srgbClr val="413023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413023"/>
                </a:solidFill>
                <a:latin typeface="Arial Narrow" pitchFamily="34" charset="0"/>
              </a:rPr>
              <a:t>5</a:t>
            </a:r>
          </a:p>
        </p:txBody>
      </p:sp>
      <p:sp>
        <p:nvSpPr>
          <p:cNvPr id="10250" name="AutoShape 10" descr="Parchment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 flipH="1">
            <a:off x="6215856" y="1653382"/>
            <a:ext cx="3001963" cy="1574800"/>
          </a:xfrm>
          <a:custGeom>
            <a:avLst/>
            <a:gdLst>
              <a:gd name="G0" fmla="+- 5128 0 0"/>
              <a:gd name="G1" fmla="+- 21600 0 5128"/>
              <a:gd name="G2" fmla="*/ 5128 1 2"/>
              <a:gd name="G3" fmla="+- 21600 0 G2"/>
              <a:gd name="G4" fmla="+/ 5128 21600 2"/>
              <a:gd name="G5" fmla="+/ G1 0 2"/>
              <a:gd name="G6" fmla="*/ 21600 21600 5128"/>
              <a:gd name="G7" fmla="*/ G6 1 2"/>
              <a:gd name="G8" fmla="+- 21600 0 G7"/>
              <a:gd name="G9" fmla="*/ 21600 1 2"/>
              <a:gd name="G10" fmla="+- 5128 0 G9"/>
              <a:gd name="G11" fmla="?: G10 G8 0"/>
              <a:gd name="G12" fmla="?: G10 G7 21600"/>
              <a:gd name="T0" fmla="*/ 19036 w 21600"/>
              <a:gd name="T1" fmla="*/ 10800 h 21600"/>
              <a:gd name="T2" fmla="*/ 10800 w 21600"/>
              <a:gd name="T3" fmla="*/ 21600 h 21600"/>
              <a:gd name="T4" fmla="*/ 2564 w 21600"/>
              <a:gd name="T5" fmla="*/ 10800 h 21600"/>
              <a:gd name="T6" fmla="*/ 10800 w 21600"/>
              <a:gd name="T7" fmla="*/ 0 h 21600"/>
              <a:gd name="T8" fmla="*/ 4364 w 21600"/>
              <a:gd name="T9" fmla="*/ 4364 h 21600"/>
              <a:gd name="T10" fmla="*/ 17236 w 21600"/>
              <a:gd name="T11" fmla="*/ 1723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128" y="21600"/>
                </a:lnTo>
                <a:lnTo>
                  <a:pt x="16472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>
                <a:solidFill>
                  <a:srgbClr val="413023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413023"/>
                </a:solidFill>
                <a:latin typeface="Arial Narrow" pitchFamily="34" charset="0"/>
              </a:rPr>
              <a:t>8</a:t>
            </a:r>
          </a:p>
        </p:txBody>
      </p:sp>
      <p:sp>
        <p:nvSpPr>
          <p:cNvPr id="10251" name="Rectangle 11" descr="Parchment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2922588" y="1336675"/>
            <a:ext cx="1752600" cy="131603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413023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413023"/>
                </a:solidFill>
                <a:latin typeface="Arial Narrow" pitchFamily="34" charset="0"/>
              </a:rPr>
              <a:t>6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3146425" y="0"/>
            <a:ext cx="114300" cy="246063"/>
          </a:xfrm>
          <a:prstGeom prst="rect">
            <a:avLst/>
          </a:prstGeom>
          <a:solidFill>
            <a:srgbClr val="643E33"/>
          </a:solidFill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5969000" y="0"/>
            <a:ext cx="114300" cy="246063"/>
          </a:xfrm>
          <a:prstGeom prst="rect">
            <a:avLst/>
          </a:prstGeom>
          <a:solidFill>
            <a:srgbClr val="643E33"/>
          </a:solidFill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Rectangle 14" descr="Parchment"/>
          <p:cNvSpPr>
            <a:spLocks noChangeArrowheads="1"/>
          </p:cNvSpPr>
          <p:nvPr/>
        </p:nvSpPr>
        <p:spPr bwMode="auto">
          <a:xfrm>
            <a:off x="2667000" y="228600"/>
            <a:ext cx="3810000" cy="522288"/>
          </a:xfrm>
          <a:prstGeom prst="rect">
            <a:avLst/>
          </a:prstGeom>
          <a:blipFill dpi="0" rotWithShape="1">
            <a:blip r:embed="rId7" cstate="print"/>
            <a:srcRect/>
            <a:tile tx="0" ty="0" sx="100000" sy="100000" flip="none" algn="tl"/>
          </a:blipFill>
          <a:ln w="5715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rgbClr val="41302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Social Life Gallery</a:t>
            </a:r>
            <a:endParaRPr lang="en-US" sz="2800" dirty="0">
              <a:solidFill>
                <a:srgbClr val="41302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0255" name="Rectangle 15" descr="Parchment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922838" y="2044700"/>
            <a:ext cx="1404937" cy="1123950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413023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413023"/>
                </a:solidFill>
                <a:latin typeface="Arial Narrow" pitchFamily="34" charset="0"/>
              </a:rPr>
              <a:t>7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Room 3</a:t>
            </a:r>
          </a:p>
        </p:txBody>
      </p:sp>
      <p:sp>
        <p:nvSpPr>
          <p:cNvPr id="11267" name="Rectangle 3" descr="Recycled paper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Rectangle 4" descr="Oak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3581400"/>
            <a:ext cx="9144000" cy="32766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Freeform 5" descr="Stationery"/>
          <p:cNvSpPr>
            <a:spLocks/>
          </p:cNvSpPr>
          <p:nvPr/>
        </p:nvSpPr>
        <p:spPr bwMode="auto">
          <a:xfrm>
            <a:off x="2590800" y="990600"/>
            <a:ext cx="3962400" cy="2743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96" y="0"/>
              </a:cxn>
              <a:cxn ang="0">
                <a:pos x="2496" y="1728"/>
              </a:cxn>
              <a:cxn ang="0">
                <a:pos x="0" y="1728"/>
              </a:cxn>
              <a:cxn ang="0">
                <a:pos x="0" y="0"/>
              </a:cxn>
            </a:cxnLst>
            <a:rect l="0" t="0" r="r" b="b"/>
            <a:pathLst>
              <a:path w="2496" h="1728">
                <a:moveTo>
                  <a:pt x="0" y="0"/>
                </a:moveTo>
                <a:lnTo>
                  <a:pt x="2496" y="0"/>
                </a:lnTo>
                <a:lnTo>
                  <a:pt x="2496" y="1728"/>
                </a:lnTo>
                <a:lnTo>
                  <a:pt x="0" y="172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0" name="Freeform 6" descr="Stationery"/>
          <p:cNvSpPr>
            <a:spLocks/>
          </p:cNvSpPr>
          <p:nvPr/>
        </p:nvSpPr>
        <p:spPr bwMode="auto">
          <a:xfrm>
            <a:off x="0" y="190500"/>
            <a:ext cx="2590800" cy="643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31" y="503"/>
              </a:cxn>
              <a:cxn ang="0">
                <a:pos x="1632" y="2232"/>
              </a:cxn>
              <a:cxn ang="0">
                <a:pos x="0" y="4056"/>
              </a:cxn>
              <a:cxn ang="0">
                <a:pos x="0" y="0"/>
              </a:cxn>
            </a:cxnLst>
            <a:rect l="0" t="0" r="r" b="b"/>
            <a:pathLst>
              <a:path w="1632" h="4056">
                <a:moveTo>
                  <a:pt x="0" y="0"/>
                </a:moveTo>
                <a:lnTo>
                  <a:pt x="1631" y="503"/>
                </a:lnTo>
                <a:lnTo>
                  <a:pt x="1632" y="2232"/>
                </a:lnTo>
                <a:lnTo>
                  <a:pt x="0" y="4056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1" name="Freeform 7" descr="Stationery"/>
          <p:cNvSpPr>
            <a:spLocks/>
          </p:cNvSpPr>
          <p:nvPr/>
        </p:nvSpPr>
        <p:spPr bwMode="auto">
          <a:xfrm>
            <a:off x="6551613" y="228600"/>
            <a:ext cx="2592387" cy="6438900"/>
          </a:xfrm>
          <a:custGeom>
            <a:avLst/>
            <a:gdLst/>
            <a:ahLst/>
            <a:cxnLst>
              <a:cxn ang="0">
                <a:pos x="1633" y="0"/>
              </a:cxn>
              <a:cxn ang="0">
                <a:pos x="0" y="479"/>
              </a:cxn>
              <a:cxn ang="0">
                <a:pos x="0" y="2208"/>
              </a:cxn>
              <a:cxn ang="0">
                <a:pos x="1633" y="4056"/>
              </a:cxn>
              <a:cxn ang="0">
                <a:pos x="1633" y="0"/>
              </a:cxn>
            </a:cxnLst>
            <a:rect l="0" t="0" r="r" b="b"/>
            <a:pathLst>
              <a:path w="1633" h="4056">
                <a:moveTo>
                  <a:pt x="1633" y="0"/>
                </a:moveTo>
                <a:lnTo>
                  <a:pt x="0" y="479"/>
                </a:lnTo>
                <a:lnTo>
                  <a:pt x="0" y="2208"/>
                </a:lnTo>
                <a:lnTo>
                  <a:pt x="1633" y="4056"/>
                </a:lnTo>
                <a:lnTo>
                  <a:pt x="1633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2" name="AutoShape 8" descr="Parchment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002088" y="5832475"/>
            <a:ext cx="1449387" cy="865188"/>
          </a:xfrm>
          <a:prstGeom prst="downArrow">
            <a:avLst>
              <a:gd name="adj1" fmla="val 50000"/>
              <a:gd name="adj2" fmla="val 25000"/>
            </a:avLst>
          </a:prstGeom>
          <a:blipFill dpi="0" rotWithShape="0">
            <a:blip r:embed="rId7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to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Entry</a:t>
            </a:r>
          </a:p>
        </p:txBody>
      </p:sp>
      <p:sp>
        <p:nvSpPr>
          <p:cNvPr id="11273" name="AutoShape 9" descr="Parchment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-5400000">
            <a:off x="45244" y="1415257"/>
            <a:ext cx="2630487" cy="1619250"/>
          </a:xfrm>
          <a:custGeom>
            <a:avLst/>
            <a:gdLst>
              <a:gd name="G0" fmla="+- 4275 0 0"/>
              <a:gd name="G1" fmla="+- 21600 0 4275"/>
              <a:gd name="G2" fmla="*/ 4275 1 2"/>
              <a:gd name="G3" fmla="+- 21600 0 G2"/>
              <a:gd name="G4" fmla="+/ 4275 21600 2"/>
              <a:gd name="G5" fmla="+/ G1 0 2"/>
              <a:gd name="G6" fmla="*/ 21600 21600 4275"/>
              <a:gd name="G7" fmla="*/ G6 1 2"/>
              <a:gd name="G8" fmla="+- 21600 0 G7"/>
              <a:gd name="G9" fmla="*/ 21600 1 2"/>
              <a:gd name="G10" fmla="+- 4275 0 G9"/>
              <a:gd name="G11" fmla="?: G10 G8 0"/>
              <a:gd name="G12" fmla="?: G10 G7 21600"/>
              <a:gd name="T0" fmla="*/ 19462 w 21600"/>
              <a:gd name="T1" fmla="*/ 10800 h 21600"/>
              <a:gd name="T2" fmla="*/ 10800 w 21600"/>
              <a:gd name="T3" fmla="*/ 21600 h 21600"/>
              <a:gd name="T4" fmla="*/ 2138 w 21600"/>
              <a:gd name="T5" fmla="*/ 10800 h 21600"/>
              <a:gd name="T6" fmla="*/ 10800 w 21600"/>
              <a:gd name="T7" fmla="*/ 0 h 21600"/>
              <a:gd name="T8" fmla="*/ 3938 w 21600"/>
              <a:gd name="T9" fmla="*/ 3938 h 21600"/>
              <a:gd name="T10" fmla="*/ 17662 w 21600"/>
              <a:gd name="T11" fmla="*/ 1766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4275" y="21600"/>
                </a:lnTo>
                <a:lnTo>
                  <a:pt x="17325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9</a:t>
            </a:r>
          </a:p>
        </p:txBody>
      </p:sp>
      <p:sp>
        <p:nvSpPr>
          <p:cNvPr id="11274" name="AutoShape 10" descr="Parchment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 flipH="1">
            <a:off x="6215856" y="1653382"/>
            <a:ext cx="3001963" cy="1574800"/>
          </a:xfrm>
          <a:custGeom>
            <a:avLst/>
            <a:gdLst>
              <a:gd name="G0" fmla="+- 5128 0 0"/>
              <a:gd name="G1" fmla="+- 21600 0 5128"/>
              <a:gd name="G2" fmla="*/ 5128 1 2"/>
              <a:gd name="G3" fmla="+- 21600 0 G2"/>
              <a:gd name="G4" fmla="+/ 5128 21600 2"/>
              <a:gd name="G5" fmla="+/ G1 0 2"/>
              <a:gd name="G6" fmla="*/ 21600 21600 5128"/>
              <a:gd name="G7" fmla="*/ G6 1 2"/>
              <a:gd name="G8" fmla="+- 21600 0 G7"/>
              <a:gd name="G9" fmla="*/ 21600 1 2"/>
              <a:gd name="G10" fmla="+- 5128 0 G9"/>
              <a:gd name="G11" fmla="?: G10 G8 0"/>
              <a:gd name="G12" fmla="?: G10 G7 21600"/>
              <a:gd name="T0" fmla="*/ 19036 w 21600"/>
              <a:gd name="T1" fmla="*/ 10800 h 21600"/>
              <a:gd name="T2" fmla="*/ 10800 w 21600"/>
              <a:gd name="T3" fmla="*/ 21600 h 21600"/>
              <a:gd name="T4" fmla="*/ 2564 w 21600"/>
              <a:gd name="T5" fmla="*/ 10800 h 21600"/>
              <a:gd name="T6" fmla="*/ 10800 w 21600"/>
              <a:gd name="T7" fmla="*/ 0 h 21600"/>
              <a:gd name="T8" fmla="*/ 4364 w 21600"/>
              <a:gd name="T9" fmla="*/ 4364 h 21600"/>
              <a:gd name="T10" fmla="*/ 17236 w 21600"/>
              <a:gd name="T11" fmla="*/ 1723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128" y="21600"/>
                </a:lnTo>
                <a:lnTo>
                  <a:pt x="16472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12</a:t>
            </a:r>
          </a:p>
        </p:txBody>
      </p:sp>
      <p:sp>
        <p:nvSpPr>
          <p:cNvPr id="11275" name="Rectangle 11" descr="Parchment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2922588" y="1336675"/>
            <a:ext cx="1752600" cy="131603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10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3146425" y="0"/>
            <a:ext cx="114300" cy="246063"/>
          </a:xfrm>
          <a:prstGeom prst="rect">
            <a:avLst/>
          </a:prstGeom>
          <a:solidFill>
            <a:srgbClr val="643E33"/>
          </a:solidFill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5969000" y="0"/>
            <a:ext cx="114300" cy="246063"/>
          </a:xfrm>
          <a:prstGeom prst="rect">
            <a:avLst/>
          </a:prstGeom>
          <a:solidFill>
            <a:srgbClr val="643E33"/>
          </a:solidFill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Rectangle 14" descr="Parchment"/>
          <p:cNvSpPr>
            <a:spLocks noChangeArrowheads="1"/>
          </p:cNvSpPr>
          <p:nvPr/>
        </p:nvSpPr>
        <p:spPr bwMode="auto">
          <a:xfrm>
            <a:off x="2667000" y="228600"/>
            <a:ext cx="3810000" cy="522288"/>
          </a:xfrm>
          <a:prstGeom prst="rect">
            <a:avLst/>
          </a:prstGeom>
          <a:blipFill dpi="0" rotWithShape="1">
            <a:blip r:embed="rId7" cstate="print"/>
            <a:srcRect/>
            <a:tile tx="0" ty="0" sx="100000" sy="100000" flip="none" algn="tl"/>
          </a:blipFill>
          <a:ln w="5715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rgbClr val="5D403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Politics and Economics Gallery</a:t>
            </a:r>
            <a:endParaRPr lang="en-US" dirty="0">
              <a:solidFill>
                <a:srgbClr val="5D403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1279" name="Rectangle 15" descr="Parchment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922838" y="2032000"/>
            <a:ext cx="1404937" cy="1123950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11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Room 4</a:t>
            </a:r>
          </a:p>
        </p:txBody>
      </p:sp>
      <p:sp>
        <p:nvSpPr>
          <p:cNvPr id="12291" name="Rectangle 1027" descr="Recycled paper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Rectangle 1028" descr="Oak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3581400"/>
            <a:ext cx="9144000" cy="32766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Freeform 1029" descr="Stationery"/>
          <p:cNvSpPr>
            <a:spLocks/>
          </p:cNvSpPr>
          <p:nvPr/>
        </p:nvSpPr>
        <p:spPr bwMode="auto">
          <a:xfrm>
            <a:off x="2590800" y="990600"/>
            <a:ext cx="3962400" cy="2743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96" y="0"/>
              </a:cxn>
              <a:cxn ang="0">
                <a:pos x="2496" y="1728"/>
              </a:cxn>
              <a:cxn ang="0">
                <a:pos x="0" y="1728"/>
              </a:cxn>
              <a:cxn ang="0">
                <a:pos x="0" y="0"/>
              </a:cxn>
            </a:cxnLst>
            <a:rect l="0" t="0" r="r" b="b"/>
            <a:pathLst>
              <a:path w="2496" h="1728">
                <a:moveTo>
                  <a:pt x="0" y="0"/>
                </a:moveTo>
                <a:lnTo>
                  <a:pt x="2496" y="0"/>
                </a:lnTo>
                <a:lnTo>
                  <a:pt x="2496" y="1728"/>
                </a:lnTo>
                <a:lnTo>
                  <a:pt x="0" y="172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4" name="Freeform 1030" descr="Stationery"/>
          <p:cNvSpPr>
            <a:spLocks/>
          </p:cNvSpPr>
          <p:nvPr/>
        </p:nvSpPr>
        <p:spPr bwMode="auto">
          <a:xfrm>
            <a:off x="0" y="190500"/>
            <a:ext cx="2590800" cy="643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31" y="503"/>
              </a:cxn>
              <a:cxn ang="0">
                <a:pos x="1632" y="2232"/>
              </a:cxn>
              <a:cxn ang="0">
                <a:pos x="0" y="4056"/>
              </a:cxn>
              <a:cxn ang="0">
                <a:pos x="0" y="0"/>
              </a:cxn>
            </a:cxnLst>
            <a:rect l="0" t="0" r="r" b="b"/>
            <a:pathLst>
              <a:path w="1632" h="4056">
                <a:moveTo>
                  <a:pt x="0" y="0"/>
                </a:moveTo>
                <a:lnTo>
                  <a:pt x="1631" y="503"/>
                </a:lnTo>
                <a:lnTo>
                  <a:pt x="1632" y="2232"/>
                </a:lnTo>
                <a:lnTo>
                  <a:pt x="0" y="4056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5" name="Freeform 1031" descr="Stationery"/>
          <p:cNvSpPr>
            <a:spLocks/>
          </p:cNvSpPr>
          <p:nvPr/>
        </p:nvSpPr>
        <p:spPr bwMode="auto">
          <a:xfrm>
            <a:off x="6551613" y="228600"/>
            <a:ext cx="2592387" cy="6438900"/>
          </a:xfrm>
          <a:custGeom>
            <a:avLst/>
            <a:gdLst/>
            <a:ahLst/>
            <a:cxnLst>
              <a:cxn ang="0">
                <a:pos x="1633" y="0"/>
              </a:cxn>
              <a:cxn ang="0">
                <a:pos x="0" y="479"/>
              </a:cxn>
              <a:cxn ang="0">
                <a:pos x="0" y="2208"/>
              </a:cxn>
              <a:cxn ang="0">
                <a:pos x="1633" y="4056"/>
              </a:cxn>
              <a:cxn ang="0">
                <a:pos x="1633" y="0"/>
              </a:cxn>
            </a:cxnLst>
            <a:rect l="0" t="0" r="r" b="b"/>
            <a:pathLst>
              <a:path w="1633" h="4056">
                <a:moveTo>
                  <a:pt x="1633" y="0"/>
                </a:moveTo>
                <a:lnTo>
                  <a:pt x="0" y="479"/>
                </a:lnTo>
                <a:lnTo>
                  <a:pt x="0" y="2208"/>
                </a:lnTo>
                <a:lnTo>
                  <a:pt x="1633" y="4056"/>
                </a:lnTo>
                <a:lnTo>
                  <a:pt x="1633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6" name="AutoShape 1032" descr="Parchment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002088" y="5832475"/>
            <a:ext cx="1449387" cy="865188"/>
          </a:xfrm>
          <a:prstGeom prst="downArrow">
            <a:avLst>
              <a:gd name="adj1" fmla="val 50000"/>
              <a:gd name="adj2" fmla="val 25000"/>
            </a:avLst>
          </a:prstGeom>
          <a:blipFill dpi="0" rotWithShape="0">
            <a:blip r:embed="rId6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to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Entry</a:t>
            </a:r>
          </a:p>
        </p:txBody>
      </p:sp>
      <p:sp>
        <p:nvSpPr>
          <p:cNvPr id="12297" name="AutoShape 1033" descr="Parchment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-5400000">
            <a:off x="45244" y="1415257"/>
            <a:ext cx="2630487" cy="1619250"/>
          </a:xfrm>
          <a:custGeom>
            <a:avLst/>
            <a:gdLst>
              <a:gd name="G0" fmla="+- 4275 0 0"/>
              <a:gd name="G1" fmla="+- 21600 0 4275"/>
              <a:gd name="G2" fmla="*/ 4275 1 2"/>
              <a:gd name="G3" fmla="+- 21600 0 G2"/>
              <a:gd name="G4" fmla="+/ 4275 21600 2"/>
              <a:gd name="G5" fmla="+/ G1 0 2"/>
              <a:gd name="G6" fmla="*/ 21600 21600 4275"/>
              <a:gd name="G7" fmla="*/ G6 1 2"/>
              <a:gd name="G8" fmla="+- 21600 0 G7"/>
              <a:gd name="G9" fmla="*/ 21600 1 2"/>
              <a:gd name="G10" fmla="+- 4275 0 G9"/>
              <a:gd name="G11" fmla="?: G10 G8 0"/>
              <a:gd name="G12" fmla="?: G10 G7 21600"/>
              <a:gd name="T0" fmla="*/ 19462 w 21600"/>
              <a:gd name="T1" fmla="*/ 10800 h 21600"/>
              <a:gd name="T2" fmla="*/ 10800 w 21600"/>
              <a:gd name="T3" fmla="*/ 21600 h 21600"/>
              <a:gd name="T4" fmla="*/ 2138 w 21600"/>
              <a:gd name="T5" fmla="*/ 10800 h 21600"/>
              <a:gd name="T6" fmla="*/ 10800 w 21600"/>
              <a:gd name="T7" fmla="*/ 0 h 21600"/>
              <a:gd name="T8" fmla="*/ 3938 w 21600"/>
              <a:gd name="T9" fmla="*/ 3938 h 21600"/>
              <a:gd name="T10" fmla="*/ 17662 w 21600"/>
              <a:gd name="T11" fmla="*/ 1766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4275" y="21600"/>
                </a:lnTo>
                <a:lnTo>
                  <a:pt x="17325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13</a:t>
            </a:r>
          </a:p>
        </p:txBody>
      </p:sp>
      <p:sp>
        <p:nvSpPr>
          <p:cNvPr id="12298" name="AutoShape 1034" descr="Parchment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 flipH="1">
            <a:off x="6215856" y="1653382"/>
            <a:ext cx="3001963" cy="1574800"/>
          </a:xfrm>
          <a:custGeom>
            <a:avLst/>
            <a:gdLst>
              <a:gd name="G0" fmla="+- 5128 0 0"/>
              <a:gd name="G1" fmla="+- 21600 0 5128"/>
              <a:gd name="G2" fmla="*/ 5128 1 2"/>
              <a:gd name="G3" fmla="+- 21600 0 G2"/>
              <a:gd name="G4" fmla="+/ 5128 21600 2"/>
              <a:gd name="G5" fmla="+/ G1 0 2"/>
              <a:gd name="G6" fmla="*/ 21600 21600 5128"/>
              <a:gd name="G7" fmla="*/ G6 1 2"/>
              <a:gd name="G8" fmla="+- 21600 0 G7"/>
              <a:gd name="G9" fmla="*/ 21600 1 2"/>
              <a:gd name="G10" fmla="+- 5128 0 G9"/>
              <a:gd name="G11" fmla="?: G10 G8 0"/>
              <a:gd name="G12" fmla="?: G10 G7 21600"/>
              <a:gd name="T0" fmla="*/ 19036 w 21600"/>
              <a:gd name="T1" fmla="*/ 10800 h 21600"/>
              <a:gd name="T2" fmla="*/ 10800 w 21600"/>
              <a:gd name="T3" fmla="*/ 21600 h 21600"/>
              <a:gd name="T4" fmla="*/ 2564 w 21600"/>
              <a:gd name="T5" fmla="*/ 10800 h 21600"/>
              <a:gd name="T6" fmla="*/ 10800 w 21600"/>
              <a:gd name="T7" fmla="*/ 0 h 21600"/>
              <a:gd name="T8" fmla="*/ 4364 w 21600"/>
              <a:gd name="T9" fmla="*/ 4364 h 21600"/>
              <a:gd name="T10" fmla="*/ 17236 w 21600"/>
              <a:gd name="T11" fmla="*/ 1723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128" y="21600"/>
                </a:lnTo>
                <a:lnTo>
                  <a:pt x="16472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16</a:t>
            </a:r>
          </a:p>
        </p:txBody>
      </p:sp>
      <p:sp>
        <p:nvSpPr>
          <p:cNvPr id="12299" name="Rectangle 1035" descr="Parchment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922588" y="1336675"/>
            <a:ext cx="1752600" cy="1316038"/>
          </a:xfrm>
          <a:prstGeom prst="rect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14</a:t>
            </a:r>
          </a:p>
        </p:txBody>
      </p:sp>
      <p:sp>
        <p:nvSpPr>
          <p:cNvPr id="12300" name="Rectangle 1036"/>
          <p:cNvSpPr>
            <a:spLocks noChangeArrowheads="1"/>
          </p:cNvSpPr>
          <p:nvPr/>
        </p:nvSpPr>
        <p:spPr bwMode="auto">
          <a:xfrm>
            <a:off x="3146425" y="0"/>
            <a:ext cx="114300" cy="246063"/>
          </a:xfrm>
          <a:prstGeom prst="rect">
            <a:avLst/>
          </a:prstGeom>
          <a:solidFill>
            <a:srgbClr val="643E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Rectangle 1037"/>
          <p:cNvSpPr>
            <a:spLocks noChangeArrowheads="1"/>
          </p:cNvSpPr>
          <p:nvPr/>
        </p:nvSpPr>
        <p:spPr bwMode="auto">
          <a:xfrm>
            <a:off x="5969000" y="0"/>
            <a:ext cx="114300" cy="246063"/>
          </a:xfrm>
          <a:prstGeom prst="rect">
            <a:avLst/>
          </a:prstGeom>
          <a:solidFill>
            <a:srgbClr val="643E33"/>
          </a:solidFill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Rectangle 1038" descr="Parchment"/>
          <p:cNvSpPr>
            <a:spLocks noChangeArrowheads="1"/>
          </p:cNvSpPr>
          <p:nvPr/>
        </p:nvSpPr>
        <p:spPr bwMode="auto">
          <a:xfrm>
            <a:off x="2667000" y="228600"/>
            <a:ext cx="3810000" cy="522288"/>
          </a:xfrm>
          <a:prstGeom prst="rect">
            <a:avLst/>
          </a:prstGeom>
          <a:blipFill dpi="0" rotWithShape="1">
            <a:blip r:embed="rId6" cstate="print"/>
            <a:srcRect/>
            <a:tile tx="0" ty="0" sx="100000" sy="100000" flip="none" algn="tl"/>
          </a:blipFill>
          <a:ln w="5715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rgbClr val="5D403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Philosophy and Reform Gallery</a:t>
            </a:r>
            <a:endParaRPr lang="en-US" dirty="0">
              <a:solidFill>
                <a:srgbClr val="5D403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2303" name="Rectangle 1039" descr="Parchment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22838" y="2044700"/>
            <a:ext cx="1404937" cy="1123950"/>
          </a:xfrm>
          <a:prstGeom prst="rect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15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Room 5</a:t>
            </a:r>
          </a:p>
        </p:txBody>
      </p:sp>
      <p:sp>
        <p:nvSpPr>
          <p:cNvPr id="29699" name="Rectangle 1027" descr="Recycled paper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Rectangle 1028" descr="Oak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3581400"/>
            <a:ext cx="9144000" cy="32766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Freeform 1029" descr="Stationery"/>
          <p:cNvSpPr>
            <a:spLocks/>
          </p:cNvSpPr>
          <p:nvPr/>
        </p:nvSpPr>
        <p:spPr bwMode="auto">
          <a:xfrm>
            <a:off x="2590800" y="990600"/>
            <a:ext cx="3962400" cy="2743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96" y="0"/>
              </a:cxn>
              <a:cxn ang="0">
                <a:pos x="2496" y="1728"/>
              </a:cxn>
              <a:cxn ang="0">
                <a:pos x="0" y="1728"/>
              </a:cxn>
              <a:cxn ang="0">
                <a:pos x="0" y="0"/>
              </a:cxn>
            </a:cxnLst>
            <a:rect l="0" t="0" r="r" b="b"/>
            <a:pathLst>
              <a:path w="2496" h="1728">
                <a:moveTo>
                  <a:pt x="0" y="0"/>
                </a:moveTo>
                <a:lnTo>
                  <a:pt x="2496" y="0"/>
                </a:lnTo>
                <a:lnTo>
                  <a:pt x="2496" y="1728"/>
                </a:lnTo>
                <a:lnTo>
                  <a:pt x="0" y="172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2" name="Freeform 1030" descr="Stationery"/>
          <p:cNvSpPr>
            <a:spLocks/>
          </p:cNvSpPr>
          <p:nvPr/>
        </p:nvSpPr>
        <p:spPr bwMode="auto">
          <a:xfrm>
            <a:off x="0" y="190500"/>
            <a:ext cx="2590800" cy="643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31" y="503"/>
              </a:cxn>
              <a:cxn ang="0">
                <a:pos x="1632" y="2232"/>
              </a:cxn>
              <a:cxn ang="0">
                <a:pos x="0" y="4056"/>
              </a:cxn>
              <a:cxn ang="0">
                <a:pos x="0" y="0"/>
              </a:cxn>
            </a:cxnLst>
            <a:rect l="0" t="0" r="r" b="b"/>
            <a:pathLst>
              <a:path w="1632" h="4056">
                <a:moveTo>
                  <a:pt x="0" y="0"/>
                </a:moveTo>
                <a:lnTo>
                  <a:pt x="1631" y="503"/>
                </a:lnTo>
                <a:lnTo>
                  <a:pt x="1632" y="2232"/>
                </a:lnTo>
                <a:lnTo>
                  <a:pt x="0" y="4056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3" name="Freeform 1031" descr="Stationery"/>
          <p:cNvSpPr>
            <a:spLocks/>
          </p:cNvSpPr>
          <p:nvPr/>
        </p:nvSpPr>
        <p:spPr bwMode="auto">
          <a:xfrm>
            <a:off x="6551613" y="228600"/>
            <a:ext cx="2592387" cy="6438900"/>
          </a:xfrm>
          <a:custGeom>
            <a:avLst/>
            <a:gdLst/>
            <a:ahLst/>
            <a:cxnLst>
              <a:cxn ang="0">
                <a:pos x="1633" y="0"/>
              </a:cxn>
              <a:cxn ang="0">
                <a:pos x="0" y="479"/>
              </a:cxn>
              <a:cxn ang="0">
                <a:pos x="0" y="2208"/>
              </a:cxn>
              <a:cxn ang="0">
                <a:pos x="1633" y="4056"/>
              </a:cxn>
              <a:cxn ang="0">
                <a:pos x="1633" y="0"/>
              </a:cxn>
            </a:cxnLst>
            <a:rect l="0" t="0" r="r" b="b"/>
            <a:pathLst>
              <a:path w="1633" h="4056">
                <a:moveTo>
                  <a:pt x="1633" y="0"/>
                </a:moveTo>
                <a:lnTo>
                  <a:pt x="0" y="479"/>
                </a:lnTo>
                <a:lnTo>
                  <a:pt x="0" y="2208"/>
                </a:lnTo>
                <a:lnTo>
                  <a:pt x="1633" y="4056"/>
                </a:lnTo>
                <a:lnTo>
                  <a:pt x="1633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4" name="AutoShape 1032" descr="Parchment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002088" y="5832475"/>
            <a:ext cx="1449387" cy="865188"/>
          </a:xfrm>
          <a:prstGeom prst="downArrow">
            <a:avLst>
              <a:gd name="adj1" fmla="val 50000"/>
              <a:gd name="adj2" fmla="val 25000"/>
            </a:avLst>
          </a:prstGeom>
          <a:blipFill dpi="0" rotWithShape="0">
            <a:blip r:embed="rId6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to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Entry</a:t>
            </a:r>
          </a:p>
        </p:txBody>
      </p:sp>
      <p:sp>
        <p:nvSpPr>
          <p:cNvPr id="29705" name="AutoShape 1033" descr="Parchment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-5400000">
            <a:off x="45244" y="1415257"/>
            <a:ext cx="2630487" cy="1619250"/>
          </a:xfrm>
          <a:custGeom>
            <a:avLst/>
            <a:gdLst>
              <a:gd name="G0" fmla="+- 4275 0 0"/>
              <a:gd name="G1" fmla="+- 21600 0 4275"/>
              <a:gd name="G2" fmla="*/ 4275 1 2"/>
              <a:gd name="G3" fmla="+- 21600 0 G2"/>
              <a:gd name="G4" fmla="+/ 4275 21600 2"/>
              <a:gd name="G5" fmla="+/ G1 0 2"/>
              <a:gd name="G6" fmla="*/ 21600 21600 4275"/>
              <a:gd name="G7" fmla="*/ G6 1 2"/>
              <a:gd name="G8" fmla="+- 21600 0 G7"/>
              <a:gd name="G9" fmla="*/ 21600 1 2"/>
              <a:gd name="G10" fmla="+- 4275 0 G9"/>
              <a:gd name="G11" fmla="?: G10 G8 0"/>
              <a:gd name="G12" fmla="?: G10 G7 21600"/>
              <a:gd name="T0" fmla="*/ 19462 w 21600"/>
              <a:gd name="T1" fmla="*/ 10800 h 21600"/>
              <a:gd name="T2" fmla="*/ 10800 w 21600"/>
              <a:gd name="T3" fmla="*/ 21600 h 21600"/>
              <a:gd name="T4" fmla="*/ 2138 w 21600"/>
              <a:gd name="T5" fmla="*/ 10800 h 21600"/>
              <a:gd name="T6" fmla="*/ 10800 w 21600"/>
              <a:gd name="T7" fmla="*/ 0 h 21600"/>
              <a:gd name="T8" fmla="*/ 3938 w 21600"/>
              <a:gd name="T9" fmla="*/ 3938 h 21600"/>
              <a:gd name="T10" fmla="*/ 17662 w 21600"/>
              <a:gd name="T11" fmla="*/ 1766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4275" y="21600"/>
                </a:lnTo>
                <a:lnTo>
                  <a:pt x="17325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17</a:t>
            </a:r>
          </a:p>
        </p:txBody>
      </p:sp>
      <p:sp>
        <p:nvSpPr>
          <p:cNvPr id="29706" name="AutoShape 1034" descr="Parchment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 flipH="1">
            <a:off x="6215856" y="1653382"/>
            <a:ext cx="3001963" cy="1574800"/>
          </a:xfrm>
          <a:custGeom>
            <a:avLst/>
            <a:gdLst>
              <a:gd name="G0" fmla="+- 5128 0 0"/>
              <a:gd name="G1" fmla="+- 21600 0 5128"/>
              <a:gd name="G2" fmla="*/ 5128 1 2"/>
              <a:gd name="G3" fmla="+- 21600 0 G2"/>
              <a:gd name="G4" fmla="+/ 5128 21600 2"/>
              <a:gd name="G5" fmla="+/ G1 0 2"/>
              <a:gd name="G6" fmla="*/ 21600 21600 5128"/>
              <a:gd name="G7" fmla="*/ G6 1 2"/>
              <a:gd name="G8" fmla="+- 21600 0 G7"/>
              <a:gd name="G9" fmla="*/ 21600 1 2"/>
              <a:gd name="G10" fmla="+- 5128 0 G9"/>
              <a:gd name="G11" fmla="?: G10 G8 0"/>
              <a:gd name="G12" fmla="?: G10 G7 21600"/>
              <a:gd name="T0" fmla="*/ 19036 w 21600"/>
              <a:gd name="T1" fmla="*/ 10800 h 21600"/>
              <a:gd name="T2" fmla="*/ 10800 w 21600"/>
              <a:gd name="T3" fmla="*/ 21600 h 21600"/>
              <a:gd name="T4" fmla="*/ 2564 w 21600"/>
              <a:gd name="T5" fmla="*/ 10800 h 21600"/>
              <a:gd name="T6" fmla="*/ 10800 w 21600"/>
              <a:gd name="T7" fmla="*/ 0 h 21600"/>
              <a:gd name="T8" fmla="*/ 4364 w 21600"/>
              <a:gd name="T9" fmla="*/ 4364 h 21600"/>
              <a:gd name="T10" fmla="*/ 17236 w 21600"/>
              <a:gd name="T11" fmla="*/ 1723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128" y="21600"/>
                </a:lnTo>
                <a:lnTo>
                  <a:pt x="16472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20</a:t>
            </a:r>
          </a:p>
        </p:txBody>
      </p:sp>
      <p:sp>
        <p:nvSpPr>
          <p:cNvPr id="29707" name="Rectangle 1035" descr="Parchment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922588" y="1336675"/>
            <a:ext cx="1752600" cy="1316038"/>
          </a:xfrm>
          <a:prstGeom prst="rect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18</a:t>
            </a:r>
          </a:p>
        </p:txBody>
      </p:sp>
      <p:sp>
        <p:nvSpPr>
          <p:cNvPr id="29708" name="Rectangle 1036"/>
          <p:cNvSpPr>
            <a:spLocks noChangeArrowheads="1"/>
          </p:cNvSpPr>
          <p:nvPr/>
        </p:nvSpPr>
        <p:spPr bwMode="auto">
          <a:xfrm>
            <a:off x="3146425" y="0"/>
            <a:ext cx="114300" cy="246063"/>
          </a:xfrm>
          <a:prstGeom prst="rect">
            <a:avLst/>
          </a:prstGeom>
          <a:solidFill>
            <a:srgbClr val="643E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Rectangle 1037"/>
          <p:cNvSpPr>
            <a:spLocks noChangeArrowheads="1"/>
          </p:cNvSpPr>
          <p:nvPr/>
        </p:nvSpPr>
        <p:spPr bwMode="auto">
          <a:xfrm>
            <a:off x="5969000" y="0"/>
            <a:ext cx="114300" cy="246063"/>
          </a:xfrm>
          <a:prstGeom prst="rect">
            <a:avLst/>
          </a:prstGeom>
          <a:solidFill>
            <a:srgbClr val="643E33"/>
          </a:solidFill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Rectangle 1038" descr="Parchment"/>
          <p:cNvSpPr>
            <a:spLocks noChangeArrowheads="1"/>
          </p:cNvSpPr>
          <p:nvPr/>
        </p:nvSpPr>
        <p:spPr bwMode="auto">
          <a:xfrm>
            <a:off x="2667000" y="228600"/>
            <a:ext cx="3810000" cy="522288"/>
          </a:xfrm>
          <a:prstGeom prst="rect">
            <a:avLst/>
          </a:prstGeom>
          <a:blipFill dpi="0" rotWithShape="1">
            <a:blip r:embed="rId6" cstate="print"/>
            <a:srcRect/>
            <a:tile tx="0" ty="0" sx="100000" sy="100000" flip="none" algn="tl"/>
          </a:blipFill>
          <a:ln w="5715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rgbClr val="5D403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Art and Literature Gallery</a:t>
            </a:r>
            <a:endParaRPr lang="en-US" dirty="0">
              <a:solidFill>
                <a:srgbClr val="5D403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9711" name="Rectangle 1039" descr="Parchment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922838" y="2044700"/>
            <a:ext cx="1404937" cy="1123950"/>
          </a:xfrm>
          <a:prstGeom prst="rect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19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3" name="Line 177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74" name="Line 178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7" name="Text Box 161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413023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413023"/>
              </a:solidFill>
              <a:latin typeface="Arial Narrow" pitchFamily="34" charset="0"/>
            </a:endParaRPr>
          </a:p>
        </p:txBody>
      </p:sp>
      <p:sp>
        <p:nvSpPr>
          <p:cNvPr id="4256" name="Text Box 160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4265" name="Rectangle 169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66" name="Rectangle 170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68" name="Text Box 172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4272" name="Rectangle 176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532</Words>
  <Application>Microsoft Office PowerPoint</Application>
  <PresentationFormat>On-screen Show (4:3)</PresentationFormat>
  <Paragraphs>406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Blank Presentation</vt:lpstr>
      <vt:lpstr>READ THIS BEFORE YOU BEGIN</vt:lpstr>
      <vt:lpstr>Museum Entrance</vt:lpstr>
      <vt:lpstr>Curator’s Office</vt:lpstr>
      <vt:lpstr>Room 1</vt:lpstr>
      <vt:lpstr>Room 2</vt:lpstr>
      <vt:lpstr>Room 3</vt:lpstr>
      <vt:lpstr>Room 4</vt:lpstr>
      <vt:lpstr>Room 5</vt:lpstr>
      <vt:lpstr>Artifact 1</vt:lpstr>
      <vt:lpstr>Artifact 2</vt:lpstr>
      <vt:lpstr>Artifact 3</vt:lpstr>
      <vt:lpstr>Artifact 4</vt:lpstr>
      <vt:lpstr>Artifact 5</vt:lpstr>
      <vt:lpstr>Artifact 6</vt:lpstr>
      <vt:lpstr>Artifact 7</vt:lpstr>
      <vt:lpstr>Artifact 8</vt:lpstr>
      <vt:lpstr>Artifact 9</vt:lpstr>
      <vt:lpstr>Artifact 10</vt:lpstr>
      <vt:lpstr>Artifact 11</vt:lpstr>
      <vt:lpstr>Artifact 12</vt:lpstr>
      <vt:lpstr>Artifact 13</vt:lpstr>
      <vt:lpstr>Artifact 14</vt:lpstr>
      <vt:lpstr>Artifact 15</vt:lpstr>
      <vt:lpstr>Artifact 16</vt:lpstr>
      <vt:lpstr>Artifact 17</vt:lpstr>
      <vt:lpstr>Artifact 18</vt:lpstr>
      <vt:lpstr>Artifact 19</vt:lpstr>
      <vt:lpstr>Centerpiece Artifact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Christy G. Keeler</dc:creator>
  <cp:lastModifiedBy>rjones9</cp:lastModifiedBy>
  <cp:revision>56</cp:revision>
  <dcterms:created xsi:type="dcterms:W3CDTF">2008-09-24T22:06:37Z</dcterms:created>
  <dcterms:modified xsi:type="dcterms:W3CDTF">2013-03-13T14:44:13Z</dcterms:modified>
</cp:coreProperties>
</file>