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2" r:id="rId2"/>
    <p:sldId id="256" r:id="rId3"/>
    <p:sldId id="257" r:id="rId4"/>
    <p:sldId id="258" r:id="rId5"/>
    <p:sldId id="274" r:id="rId6"/>
    <p:sldId id="283" r:id="rId7"/>
    <p:sldId id="284" r:id="rId8"/>
    <p:sldId id="285" r:id="rId9"/>
    <p:sldId id="286" r:id="rId10"/>
    <p:sldId id="288" r:id="rId11"/>
    <p:sldId id="287" r:id="rId12"/>
    <p:sldId id="289" r:id="rId13"/>
    <p:sldId id="290" r:id="rId14"/>
    <p:sldId id="271" r:id="rId15"/>
    <p:sldId id="275" r:id="rId16"/>
    <p:sldId id="270" r:id="rId17"/>
    <p:sldId id="278" r:id="rId18"/>
    <p:sldId id="273" r:id="rId19"/>
    <p:sldId id="272" r:id="rId20"/>
    <p:sldId id="280" r:id="rId21"/>
    <p:sldId id="279" r:id="rId22"/>
    <p:sldId id="281" r:id="rId23"/>
    <p:sldId id="276" r:id="rId24"/>
    <p:sldId id="277"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339" autoAdjust="0"/>
    <p:restoredTop sz="94660"/>
  </p:normalViewPr>
  <p:slideViewPr>
    <p:cSldViewPr>
      <p:cViewPr varScale="1">
        <p:scale>
          <a:sx n="74" d="100"/>
          <a:sy n="74" d="100"/>
        </p:scale>
        <p:origin x="-105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BED4FC6-8871-034E-BB91-559B1A2AF47F}" type="slidenum">
              <a:rPr lang="en-US" altLang="en-US"/>
              <a:pPr/>
              <a:t>‹#›</a:t>
            </a:fld>
            <a:endParaRPr lang="en-US" altLang="en-US"/>
          </a:p>
        </p:txBody>
      </p:sp>
    </p:spTree>
    <p:extLst>
      <p:ext uri="{BB962C8B-B14F-4D97-AF65-F5344CB8AC3E}">
        <p14:creationId xmlns:p14="http://schemas.microsoft.com/office/powerpoint/2010/main" xmlns="" val="1804289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D96372C-68F1-1F4E-B315-A6F50843A81B}" type="slidenum">
              <a:rPr lang="en-US" altLang="en-US"/>
              <a:pPr/>
              <a:t>‹#›</a:t>
            </a:fld>
            <a:endParaRPr lang="en-US" altLang="en-US"/>
          </a:p>
        </p:txBody>
      </p:sp>
    </p:spTree>
    <p:extLst>
      <p:ext uri="{BB962C8B-B14F-4D97-AF65-F5344CB8AC3E}">
        <p14:creationId xmlns:p14="http://schemas.microsoft.com/office/powerpoint/2010/main" xmlns="" val="1189641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0F696E1-1F1A-7348-8905-D7F6FA9CB9A5}" type="slidenum">
              <a:rPr lang="en-US" altLang="en-US"/>
              <a:pPr/>
              <a:t>‹#›</a:t>
            </a:fld>
            <a:endParaRPr lang="en-US" altLang="en-US"/>
          </a:p>
        </p:txBody>
      </p:sp>
    </p:spTree>
    <p:extLst>
      <p:ext uri="{BB962C8B-B14F-4D97-AF65-F5344CB8AC3E}">
        <p14:creationId xmlns:p14="http://schemas.microsoft.com/office/powerpoint/2010/main" xmlns="" val="102520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3805E76-7934-9F4B-AECA-BFEF42EBAA89}" type="slidenum">
              <a:rPr lang="en-US" altLang="en-US"/>
              <a:pPr/>
              <a:t>‹#›</a:t>
            </a:fld>
            <a:endParaRPr lang="en-US" altLang="en-US"/>
          </a:p>
        </p:txBody>
      </p:sp>
    </p:spTree>
    <p:extLst>
      <p:ext uri="{BB962C8B-B14F-4D97-AF65-F5344CB8AC3E}">
        <p14:creationId xmlns:p14="http://schemas.microsoft.com/office/powerpoint/2010/main" xmlns="" val="846930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588384-831A-C749-9BEC-1C6231E8F7D3}" type="slidenum">
              <a:rPr lang="en-US" altLang="en-US"/>
              <a:pPr/>
              <a:t>‹#›</a:t>
            </a:fld>
            <a:endParaRPr lang="en-US" altLang="en-US"/>
          </a:p>
        </p:txBody>
      </p:sp>
    </p:spTree>
    <p:extLst>
      <p:ext uri="{BB962C8B-B14F-4D97-AF65-F5344CB8AC3E}">
        <p14:creationId xmlns:p14="http://schemas.microsoft.com/office/powerpoint/2010/main" xmlns="" val="1681692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86B010D-DBDE-2340-A309-44E9447B6938}" type="slidenum">
              <a:rPr lang="en-US" altLang="en-US"/>
              <a:pPr/>
              <a:t>‹#›</a:t>
            </a:fld>
            <a:endParaRPr lang="en-US" altLang="en-US"/>
          </a:p>
        </p:txBody>
      </p:sp>
    </p:spTree>
    <p:extLst>
      <p:ext uri="{BB962C8B-B14F-4D97-AF65-F5344CB8AC3E}">
        <p14:creationId xmlns:p14="http://schemas.microsoft.com/office/powerpoint/2010/main" xmlns="" val="1714636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B17D280-D977-2443-9F62-36AE7504AD2E}" type="slidenum">
              <a:rPr lang="en-US" altLang="en-US"/>
              <a:pPr/>
              <a:t>‹#›</a:t>
            </a:fld>
            <a:endParaRPr lang="en-US" altLang="en-US"/>
          </a:p>
        </p:txBody>
      </p:sp>
    </p:spTree>
    <p:extLst>
      <p:ext uri="{BB962C8B-B14F-4D97-AF65-F5344CB8AC3E}">
        <p14:creationId xmlns:p14="http://schemas.microsoft.com/office/powerpoint/2010/main" xmlns="" val="1957747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AB5DA946-1231-A84A-96CD-71B166810348}" type="slidenum">
              <a:rPr lang="en-US" altLang="en-US"/>
              <a:pPr/>
              <a:t>‹#›</a:t>
            </a:fld>
            <a:endParaRPr lang="en-US" altLang="en-US"/>
          </a:p>
        </p:txBody>
      </p:sp>
    </p:spTree>
    <p:extLst>
      <p:ext uri="{BB962C8B-B14F-4D97-AF65-F5344CB8AC3E}">
        <p14:creationId xmlns:p14="http://schemas.microsoft.com/office/powerpoint/2010/main" xmlns="" val="424238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80E6F3EA-EE5D-1144-842A-C630B84B1A17}" type="slidenum">
              <a:rPr lang="en-US" altLang="en-US"/>
              <a:pPr/>
              <a:t>‹#›</a:t>
            </a:fld>
            <a:endParaRPr lang="en-US" altLang="en-US"/>
          </a:p>
        </p:txBody>
      </p:sp>
    </p:spTree>
    <p:extLst>
      <p:ext uri="{BB962C8B-B14F-4D97-AF65-F5344CB8AC3E}">
        <p14:creationId xmlns:p14="http://schemas.microsoft.com/office/powerpoint/2010/main" xmlns="" val="719885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204D49C-59AA-9F40-9BBD-30D6AC9E30B6}" type="slidenum">
              <a:rPr lang="en-US" altLang="en-US"/>
              <a:pPr/>
              <a:t>‹#›</a:t>
            </a:fld>
            <a:endParaRPr lang="en-US" altLang="en-US"/>
          </a:p>
        </p:txBody>
      </p:sp>
    </p:spTree>
    <p:extLst>
      <p:ext uri="{BB962C8B-B14F-4D97-AF65-F5344CB8AC3E}">
        <p14:creationId xmlns:p14="http://schemas.microsoft.com/office/powerpoint/2010/main" xmlns="" val="1649760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0A5B2ADF-4CE9-D64B-83D6-BB6E75E2E23F}" type="slidenum">
              <a:rPr lang="en-US" altLang="en-US"/>
              <a:pPr/>
              <a:t>‹#›</a:t>
            </a:fld>
            <a:endParaRPr lang="en-US" altLang="en-US"/>
          </a:p>
        </p:txBody>
      </p:sp>
    </p:spTree>
    <p:extLst>
      <p:ext uri="{BB962C8B-B14F-4D97-AF65-F5344CB8AC3E}">
        <p14:creationId xmlns:p14="http://schemas.microsoft.com/office/powerpoint/2010/main" xmlns="" val="596516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1C34299-066B-CD4E-ACBD-919DB755BD6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Arial" charset="0"/>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LX-zX9SWYZk"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hyperlink" Target="../../../US%20History/Unit%209%20WWII/atomic%20bombs%20video.flv" TargetMode="External"/><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hyperlink" Target="https://www.youtube.com/watch?v=BMWYblZ8gwQ" TargetMode="External"/><Relationship Id="rId1" Type="http://schemas.openxmlformats.org/officeDocument/2006/relationships/slideLayout" Target="../slideLayouts/slideLayout6.xml"/><Relationship Id="rId4" Type="http://schemas.openxmlformats.org/officeDocument/2006/relationships/hyperlink" Target="https://youtu.be/BMWYblZ8gwQ?t=3m31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news.bbc.co.uk/2/hi/europe/7719032.stm" TargetMode="External"/><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png"/><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jpe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en.wikipedia.org/wiki/Germanization" TargetMode="External"/><Relationship Id="rId2" Type="http://schemas.openxmlformats.org/officeDocument/2006/relationships/hyperlink" Target="http://en.wikipedia.org/wiki/Volksdeutsche" TargetMode="External"/><Relationship Id="rId1" Type="http://schemas.openxmlformats.org/officeDocument/2006/relationships/slideLayout" Target="../slideLayouts/slideLayout6.xml"/><Relationship Id="rId4" Type="http://schemas.openxmlformats.org/officeDocument/2006/relationships/hyperlink" Target="http://en.wikipedia.org/wiki/Kidnapping_of_Eastern_European_children_by_Nazi_Germany"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archive.org/details/gov.fdr.348"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lu7GMMIfvoo&amp;feature=related"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s://youtu.be/BMWYblZ8gwQ?t=32m45s" TargetMode="External"/><Relationship Id="rId2" Type="http://schemas.openxmlformats.org/officeDocument/2006/relationships/hyperlink" Target="http://www.youtube.com/watch?v=YeIxDezImGM&amp;feature=related"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youtu.be/BMWYblZ8gwQ?t=49m55s" TargetMode="Externa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Journal</a:t>
            </a:r>
            <a:endParaRPr lang="en-US" dirty="0"/>
          </a:p>
        </p:txBody>
      </p:sp>
      <p:sp>
        <p:nvSpPr>
          <p:cNvPr id="3" name="Content Placeholder 2"/>
          <p:cNvSpPr>
            <a:spLocks noGrp="1"/>
          </p:cNvSpPr>
          <p:nvPr>
            <p:ph idx="1"/>
          </p:nvPr>
        </p:nvSpPr>
        <p:spPr>
          <a:xfrm>
            <a:off x="0" y="1295400"/>
            <a:ext cx="9372600" cy="4830763"/>
          </a:xfrm>
        </p:spPr>
        <p:txBody>
          <a:bodyPr/>
          <a:lstStyle/>
          <a:p>
            <a:pPr marL="0" indent="0">
              <a:buNone/>
            </a:pPr>
            <a:r>
              <a:rPr lang="en-US" sz="2800" dirty="0" smtClean="0"/>
              <a:t>Read this poem written by a German pastor during WWII. What does he mean? What is his message for </a:t>
            </a:r>
            <a:r>
              <a:rPr lang="en-US" sz="2800" smtClean="0"/>
              <a:t>future generations? </a:t>
            </a:r>
            <a:endParaRPr lang="en-US" sz="2800" dirty="0" smtClean="0"/>
          </a:p>
          <a:p>
            <a:pPr>
              <a:buNone/>
            </a:pPr>
            <a:endParaRPr lang="en-US" sz="2800" dirty="0" smtClean="0"/>
          </a:p>
          <a:p>
            <a:pPr>
              <a:buNone/>
            </a:pPr>
            <a:r>
              <a:rPr lang="en-US" sz="2400" dirty="0" smtClean="0"/>
              <a:t>First they came for the Socialists, and I did not speak out—</a:t>
            </a:r>
            <a:br>
              <a:rPr lang="en-US" sz="2400" dirty="0" smtClean="0"/>
            </a:br>
            <a:r>
              <a:rPr lang="en-US" sz="2400" dirty="0" smtClean="0"/>
              <a:t>Because I was not a Socialist.</a:t>
            </a:r>
          </a:p>
          <a:p>
            <a:pPr>
              <a:buNone/>
            </a:pPr>
            <a:r>
              <a:rPr lang="en-US" sz="2400" dirty="0" smtClean="0"/>
              <a:t>Then they came for the Trade Unionists, and I did not speak out—</a:t>
            </a:r>
            <a:br>
              <a:rPr lang="en-US" sz="2400" dirty="0" smtClean="0"/>
            </a:br>
            <a:r>
              <a:rPr lang="en-US" sz="2400" dirty="0" smtClean="0"/>
              <a:t>Because I was not a Trade Unionist.</a:t>
            </a:r>
          </a:p>
          <a:p>
            <a:pPr>
              <a:buNone/>
            </a:pPr>
            <a:r>
              <a:rPr lang="en-US" sz="2400" dirty="0" smtClean="0"/>
              <a:t>Then they came for the Jews, and I did not speak out—</a:t>
            </a:r>
            <a:br>
              <a:rPr lang="en-US" sz="2400" dirty="0" smtClean="0"/>
            </a:br>
            <a:r>
              <a:rPr lang="en-US" sz="2400" dirty="0" smtClean="0"/>
              <a:t>Because I was not a Jew.</a:t>
            </a:r>
          </a:p>
          <a:p>
            <a:pPr>
              <a:buNone/>
            </a:pPr>
            <a:r>
              <a:rPr lang="en-US" sz="2400" dirty="0" smtClean="0"/>
              <a:t>Then they came for me—and there was no one left to speak for me.</a:t>
            </a:r>
          </a:p>
          <a:p>
            <a:pPr>
              <a:buNone/>
            </a:pPr>
            <a:r>
              <a:rPr lang="en-US" sz="2800" dirty="0" smtClean="0"/>
              <a:t/>
            </a:r>
            <a:br>
              <a:rPr lang="en-US" sz="2800" dirty="0" smtClean="0"/>
            </a:br>
            <a:endParaRPr lang="en-US"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3" descr="http://www.twogypsies.com/assets/images/internment-notice.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0" y="0"/>
            <a:ext cx="3921125" cy="3090863"/>
          </a:xfrm>
          <a:prstGeom prst="rect">
            <a:avLst/>
          </a:prstGeom>
          <a:noFill/>
          <a:ln w="9525">
            <a:noFill/>
            <a:miter lim="800000"/>
            <a:headEnd/>
            <a:tailEnd/>
          </a:ln>
        </p:spPr>
      </p:pic>
      <p:pic>
        <p:nvPicPr>
          <p:cNvPr id="5" name="Picture 3"/>
          <p:cNvPicPr>
            <a:picLocks noChangeAspect="1" noChangeArrowheads="1"/>
          </p:cNvPicPr>
          <p:nvPr/>
        </p:nvPicPr>
        <p:blipFill>
          <a:blip r:embed="rId3"/>
          <a:srcRect/>
          <a:stretch>
            <a:fillRect/>
          </a:stretch>
        </p:blipFill>
        <p:spPr bwMode="auto">
          <a:xfrm>
            <a:off x="4343400" y="0"/>
            <a:ext cx="4354432" cy="2895600"/>
          </a:xfrm>
          <a:prstGeom prst="rect">
            <a:avLst/>
          </a:prstGeom>
          <a:noFill/>
          <a:ln w="9525">
            <a:noFill/>
            <a:miter lim="800000"/>
            <a:headEnd/>
            <a:tailEnd/>
          </a:ln>
        </p:spPr>
      </p:pic>
      <p:pic>
        <p:nvPicPr>
          <p:cNvPr id="35842" name="Picture 2" descr="http://s.hswstatic.com/gif/japanese-internment-camp-3.jpg"/>
          <p:cNvPicPr>
            <a:picLocks noChangeAspect="1" noChangeArrowheads="1"/>
          </p:cNvPicPr>
          <p:nvPr/>
        </p:nvPicPr>
        <p:blipFill>
          <a:blip r:embed="rId4"/>
          <a:srcRect/>
          <a:stretch>
            <a:fillRect/>
          </a:stretch>
        </p:blipFill>
        <p:spPr bwMode="auto">
          <a:xfrm>
            <a:off x="3962400" y="2971800"/>
            <a:ext cx="5181600" cy="3886200"/>
          </a:xfrm>
          <a:prstGeom prst="rect">
            <a:avLst/>
          </a:prstGeom>
          <a:noFill/>
        </p:spPr>
      </p:pic>
      <p:pic>
        <p:nvPicPr>
          <p:cNvPr id="7" name="Picture 6" descr="http://www.bringinghistoryhome.org/assets/bringinghistoryhome/5th-grade/unit-2/activity-8/9-6.gif"/>
          <p:cNvPicPr>
            <a:picLocks noChangeAspect="1" noChangeArrowheads="1"/>
          </p:cNvPicPr>
          <p:nvPr/>
        </p:nvPicPr>
        <p:blipFill>
          <a:blip r:embed="rId5"/>
          <a:srcRect/>
          <a:stretch>
            <a:fillRect/>
          </a:stretch>
        </p:blipFill>
        <p:spPr bwMode="auto">
          <a:xfrm>
            <a:off x="0" y="3200400"/>
            <a:ext cx="4066108" cy="331058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Dropping of the </a:t>
            </a:r>
            <a:r>
              <a:rPr lang="en-US" dirty="0" smtClean="0">
                <a:hlinkClick r:id="rId2"/>
              </a:rPr>
              <a:t>Atomic Bombs</a:t>
            </a:r>
            <a:endParaRPr lang="en-US" dirty="0"/>
          </a:p>
        </p:txBody>
      </p:sp>
      <p:sp>
        <p:nvSpPr>
          <p:cNvPr id="3" name="Content Placeholder 2"/>
          <p:cNvSpPr>
            <a:spLocks noGrp="1"/>
          </p:cNvSpPr>
          <p:nvPr>
            <p:ph idx="1"/>
          </p:nvPr>
        </p:nvSpPr>
        <p:spPr/>
        <p:txBody>
          <a:bodyPr/>
          <a:lstStyle/>
          <a:p>
            <a:r>
              <a:rPr lang="en-US" sz="2800" dirty="0" smtClean="0"/>
              <a:t>McArthur was planning an invasion of Japanese mainland. Estimated 1,000,000 casualties expected.</a:t>
            </a:r>
          </a:p>
          <a:p>
            <a:r>
              <a:rPr lang="en-US" sz="2800" dirty="0" smtClean="0"/>
              <a:t>Americans had been firebombing cities, but the Japanese government had ordered their civilians not to surrender to Americans</a:t>
            </a:r>
          </a:p>
          <a:p>
            <a:r>
              <a:rPr lang="en-US" sz="2800" dirty="0" smtClean="0"/>
              <a:t>Manhattan Project: secret planning and research on the atomic bombs</a:t>
            </a:r>
          </a:p>
          <a:p>
            <a:r>
              <a:rPr lang="en-US" sz="2800" dirty="0" smtClean="0"/>
              <a:t>Truman makes the call to drop the bombs in order to force an end to the war. </a:t>
            </a: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themattrix.com/wp-content/uploads/2014/04/atomicbomb.jpg"/>
          <p:cNvPicPr>
            <a:picLocks noChangeAspect="1" noChangeArrowheads="1"/>
          </p:cNvPicPr>
          <p:nvPr/>
        </p:nvPicPr>
        <p:blipFill>
          <a:blip r:embed="rId2"/>
          <a:srcRect/>
          <a:stretch>
            <a:fillRect/>
          </a:stretch>
        </p:blipFill>
        <p:spPr bwMode="auto">
          <a:xfrm>
            <a:off x="0" y="0"/>
            <a:ext cx="4286250" cy="3219451"/>
          </a:xfrm>
          <a:prstGeom prst="rect">
            <a:avLst/>
          </a:prstGeom>
          <a:noFill/>
        </p:spPr>
      </p:pic>
      <p:pic>
        <p:nvPicPr>
          <p:cNvPr id="37892" name="Picture 4" descr="http://www.shrineofsaintjude.net/Hiroshima%20atomic%20bomb%20damage.jpg"/>
          <p:cNvPicPr>
            <a:picLocks noChangeAspect="1" noChangeArrowheads="1"/>
          </p:cNvPicPr>
          <p:nvPr/>
        </p:nvPicPr>
        <p:blipFill>
          <a:blip r:embed="rId3"/>
          <a:srcRect/>
          <a:stretch>
            <a:fillRect/>
          </a:stretch>
        </p:blipFill>
        <p:spPr bwMode="auto">
          <a:xfrm>
            <a:off x="4318205" y="89767"/>
            <a:ext cx="4648200" cy="3527419"/>
          </a:xfrm>
          <a:prstGeom prst="rect">
            <a:avLst/>
          </a:prstGeom>
          <a:noFill/>
        </p:spPr>
      </p:pic>
      <p:pic>
        <p:nvPicPr>
          <p:cNvPr id="37894" name="Picture 6" descr="http://3.bp.blogspot.com/-7SzxpnUZ4ek/UFNA4dldYzI/AAAAAAAAAYg/hhAKfX8mFjQ/s1600/hiroshima7.JPG"/>
          <p:cNvPicPr>
            <a:picLocks noChangeAspect="1" noChangeArrowheads="1"/>
          </p:cNvPicPr>
          <p:nvPr/>
        </p:nvPicPr>
        <p:blipFill>
          <a:blip r:embed="rId4" cstate="print"/>
          <a:srcRect/>
          <a:stretch>
            <a:fillRect/>
          </a:stretch>
        </p:blipFill>
        <p:spPr bwMode="auto">
          <a:xfrm>
            <a:off x="152400" y="3429000"/>
            <a:ext cx="4114800" cy="3164032"/>
          </a:xfrm>
          <a:prstGeom prst="rect">
            <a:avLst/>
          </a:prstGeom>
          <a:noFill/>
        </p:spPr>
      </p:pic>
      <p:pic>
        <p:nvPicPr>
          <p:cNvPr id="5" name="Picture 2" descr="http://a.abcnews.com/images/International/gty_japan_5_dm_120803_ssh.jpg">
            <a:hlinkClick r:id="rId5" action="ppaction://hlinkfile"/>
          </p:cNvPr>
          <p:cNvPicPr>
            <a:picLocks noChangeAspect="1" noChangeArrowheads="1"/>
          </p:cNvPicPr>
          <p:nvPr/>
        </p:nvPicPr>
        <p:blipFill>
          <a:blip r:embed="rId6"/>
          <a:srcRect/>
          <a:stretch>
            <a:fillRect/>
          </a:stretch>
        </p:blipFill>
        <p:spPr bwMode="auto">
          <a:xfrm>
            <a:off x="4829175" y="3445002"/>
            <a:ext cx="4314825" cy="333679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olocaust123">
            <a:hlinkClick r:id="rId2"/>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9144000" cy="6819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Rectangle 2"/>
          <p:cNvSpPr>
            <a:spLocks noGrp="1" noChangeArrowheads="1"/>
          </p:cNvSpPr>
          <p:nvPr>
            <p:ph type="title"/>
          </p:nvPr>
        </p:nvSpPr>
        <p:spPr/>
        <p:txBody>
          <a:bodyPr/>
          <a:lstStyle/>
          <a:p>
            <a:pPr eaLnBrk="1" hangingPunct="1"/>
            <a:r>
              <a:rPr lang="en-US" altLang="en-US" dirty="0">
                <a:solidFill>
                  <a:schemeClr val="bg1"/>
                </a:solidFill>
                <a:hlinkClick r:id="rId4"/>
              </a:rPr>
              <a:t>Final Solution</a:t>
            </a:r>
            <a:endParaRPr lang="en-US" altLang="en-US"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CA" altLang="en-US" dirty="0"/>
              <a:t>Life in Nazi Germany – Nuremberg Laws</a:t>
            </a:r>
          </a:p>
        </p:txBody>
      </p:sp>
      <p:sp>
        <p:nvSpPr>
          <p:cNvPr id="4" name="TextBox 3"/>
          <p:cNvSpPr txBox="1"/>
          <p:nvPr/>
        </p:nvSpPr>
        <p:spPr>
          <a:xfrm>
            <a:off x="323850" y="1484313"/>
            <a:ext cx="8424863" cy="4524315"/>
          </a:xfrm>
          <a:prstGeom prst="rect">
            <a:avLst/>
          </a:prstGeom>
          <a:noFill/>
        </p:spPr>
        <p:txBody>
          <a:bodyPr>
            <a:spAutoFit/>
          </a:bodyPr>
          <a:lstStyle/>
          <a:p>
            <a:pPr>
              <a:defRPr/>
            </a:pPr>
            <a:r>
              <a:rPr lang="en-CA" dirty="0">
                <a:ea typeface="+mn-ea"/>
              </a:rPr>
              <a:t>1933 – Hitler becomes dictator in Germany after the Reichstag is burned down.</a:t>
            </a:r>
          </a:p>
          <a:p>
            <a:pPr>
              <a:defRPr/>
            </a:pPr>
            <a:r>
              <a:rPr lang="en-CA" dirty="0" smtClean="0">
                <a:ea typeface="+mn-ea"/>
              </a:rPr>
              <a:t>September </a:t>
            </a:r>
            <a:r>
              <a:rPr lang="en-CA" dirty="0">
                <a:ea typeface="+mn-ea"/>
              </a:rPr>
              <a:t>1935 -German government created a set of laws that divided Germany into 2 groups – those considered “acceptable” and everyone else.</a:t>
            </a:r>
          </a:p>
          <a:p>
            <a:pPr>
              <a:defRPr/>
            </a:pPr>
            <a:endParaRPr lang="en-CA" dirty="0">
              <a:ea typeface="+mn-ea"/>
            </a:endParaRPr>
          </a:p>
          <a:p>
            <a:pPr marL="342900" indent="-342900">
              <a:buFontTx/>
              <a:buAutoNum type="arabicPeriod"/>
              <a:defRPr/>
            </a:pPr>
            <a:r>
              <a:rPr lang="en-CA" dirty="0">
                <a:ea typeface="+mn-ea"/>
              </a:rPr>
              <a:t>Marriage between Jews and Germans prohibited</a:t>
            </a:r>
          </a:p>
          <a:p>
            <a:pPr marL="342900" indent="-342900">
              <a:buFontTx/>
              <a:buAutoNum type="arabicPeriod"/>
              <a:defRPr/>
            </a:pPr>
            <a:r>
              <a:rPr lang="en-CA" dirty="0">
                <a:ea typeface="+mn-ea"/>
              </a:rPr>
              <a:t>Intercourse between Jews and Germans is forbidden</a:t>
            </a:r>
          </a:p>
          <a:p>
            <a:pPr marL="342900" indent="-342900">
              <a:buFontTx/>
              <a:buAutoNum type="arabicPeriod"/>
              <a:defRPr/>
            </a:pPr>
            <a:r>
              <a:rPr lang="en-CA" dirty="0">
                <a:ea typeface="+mn-ea"/>
              </a:rPr>
              <a:t>Female Germans under age of 45 were not allowed to be employed by Jews</a:t>
            </a:r>
          </a:p>
          <a:p>
            <a:pPr marL="342900" indent="-342900">
              <a:buFontTx/>
              <a:buAutoNum type="arabicPeriod"/>
              <a:defRPr/>
            </a:pPr>
            <a:r>
              <a:rPr lang="en-CA" dirty="0">
                <a:ea typeface="+mn-ea"/>
              </a:rPr>
              <a:t>Jews cannot fly German flag</a:t>
            </a:r>
          </a:p>
          <a:p>
            <a:pPr marL="342900" indent="-342900">
              <a:buFontTx/>
              <a:buAutoNum type="arabicPeriod"/>
              <a:defRPr/>
            </a:pPr>
            <a:r>
              <a:rPr lang="en-CA" dirty="0">
                <a:ea typeface="+mn-ea"/>
              </a:rPr>
              <a:t>Jews were removed from jobs such as doctors, lawyers, teachers, news reporting</a:t>
            </a:r>
          </a:p>
          <a:p>
            <a:pPr>
              <a:defRPr/>
            </a:pPr>
            <a:endParaRPr lang="en-CA" dirty="0">
              <a:ea typeface="+mn-ea"/>
            </a:endParaRPr>
          </a:p>
          <a:p>
            <a:pPr>
              <a:defRPr/>
            </a:pPr>
            <a:r>
              <a:rPr lang="en-CA" dirty="0">
                <a:ea typeface="+mn-ea"/>
              </a:rPr>
              <a:t>Punishment – hard labour and/or imprisonment</a:t>
            </a:r>
          </a:p>
          <a:p>
            <a:pPr>
              <a:defRPr/>
            </a:pPr>
            <a:endParaRPr lang="en-CA" dirty="0">
              <a:ea typeface="+mn-ea"/>
            </a:endParaRPr>
          </a:p>
          <a:p>
            <a:pPr>
              <a:defRPr/>
            </a:pPr>
            <a:r>
              <a:rPr lang="en-CA" dirty="0">
                <a:ea typeface="+mn-ea"/>
              </a:rPr>
              <a:t>Nov. 1935 – Laws extended to many non-Jewish groups in Germany including Roma and non-whites living in Germany</a:t>
            </a:r>
          </a:p>
          <a:p>
            <a:pPr>
              <a:defRPr/>
            </a:pPr>
            <a:endParaRPr lang="en-CA" dirty="0">
              <a:ea typeface="+mn-ea"/>
            </a:endParaRPr>
          </a:p>
        </p:txBody>
      </p:sp>
      <p:sp>
        <p:nvSpPr>
          <p:cNvPr id="8196" name="TextBox 4"/>
          <p:cNvSpPr txBox="1">
            <a:spLocks noChangeArrowheads="1"/>
          </p:cNvSpPr>
          <p:nvPr/>
        </p:nvSpPr>
        <p:spPr bwMode="auto">
          <a:xfrm>
            <a:off x="5364163" y="1628775"/>
            <a:ext cx="30241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CA" altLang="en-US"/>
          </a:p>
        </p:txBody>
      </p:sp>
      <p:sp>
        <p:nvSpPr>
          <p:cNvPr id="8197" name="TextBox 5"/>
          <p:cNvSpPr txBox="1">
            <a:spLocks noChangeArrowheads="1"/>
          </p:cNvSpPr>
          <p:nvPr/>
        </p:nvSpPr>
        <p:spPr bwMode="auto">
          <a:xfrm>
            <a:off x="5148263" y="1628775"/>
            <a:ext cx="34559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a:t>Kristallnacht</a:t>
            </a:r>
          </a:p>
        </p:txBody>
      </p:sp>
      <p:pic>
        <p:nvPicPr>
          <p:cNvPr id="11267" name="Picture 5" descr="kristallnacht_NY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481263" y="1243013"/>
            <a:ext cx="4181475" cy="437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8" name="Picture 7" descr="kristallnacht-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806950"/>
            <a:ext cx="3132138" cy="2051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69" name="Picture 9" descr="1938_Interior_of_Berlin_synagogue_after_Kristallnach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156325" y="4724400"/>
            <a:ext cx="2987675"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0" name="Picture 11" descr="kristallnacht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0"/>
            <a:ext cx="2735263" cy="1871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1" name="Picture 13" descr="kristallnacht.gif"/>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453188" y="0"/>
            <a:ext cx="2690812" cy="216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272" name="Picture 15" descr="kristallnacht"/>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6804025" y="2781300"/>
            <a:ext cx="2214563" cy="1441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3" name="Text Box 16"/>
          <p:cNvSpPr txBox="1">
            <a:spLocks noChangeArrowheads="1"/>
          </p:cNvSpPr>
          <p:nvPr/>
        </p:nvSpPr>
        <p:spPr bwMode="auto">
          <a:xfrm>
            <a:off x="179388" y="2349500"/>
            <a:ext cx="2160587" cy="14652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en-US"/>
              <a:t>70</a:t>
            </a:r>
            <a:r>
              <a:rPr lang="en-US" altLang="en-US" baseline="30000"/>
              <a:t>th</a:t>
            </a:r>
            <a:r>
              <a:rPr lang="en-US" altLang="en-US"/>
              <a:t> anniversary of Kristallnacht: </a:t>
            </a:r>
            <a:r>
              <a:rPr lang="en-US" altLang="en-US">
                <a:hlinkClick r:id="rId8"/>
              </a:rPr>
              <a:t>http://news.bbc.co.uk/2/hi/europe/7719032.stm</a:t>
            </a:r>
            <a:r>
              <a:rPr lang="en-US" altLang="en-US"/>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CA" altLang="en-US"/>
              <a:t>Implementing the Final Solution</a:t>
            </a:r>
          </a:p>
        </p:txBody>
      </p:sp>
      <p:sp>
        <p:nvSpPr>
          <p:cNvPr id="14339" name="TextBox 3"/>
          <p:cNvSpPr txBox="1">
            <a:spLocks noChangeArrowheads="1"/>
          </p:cNvSpPr>
          <p:nvPr/>
        </p:nvSpPr>
        <p:spPr bwMode="auto">
          <a:xfrm>
            <a:off x="611188" y="1773238"/>
            <a:ext cx="8137525" cy="2830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a:t>Wannssee Conference (1942): The German secret police (SS) discuss a plan to eliminate Jews from Germany as directed by Nazi Leader Hermann Goring. Hitler calls it the “Final Solution”.</a:t>
            </a:r>
          </a:p>
          <a:p>
            <a:pPr eaLnBrk="1" hangingPunct="1"/>
            <a:endParaRPr lang="en-CA" altLang="en-US"/>
          </a:p>
          <a:p>
            <a:pPr eaLnBrk="1" hangingPunct="1"/>
            <a:r>
              <a:rPr lang="en-CA" altLang="en-US"/>
              <a:t>It is implemented in “Operation Reinhard”  - the establishment of extermination camps in Poland.</a:t>
            </a:r>
          </a:p>
          <a:p>
            <a:pPr eaLnBrk="1" hangingPunct="1"/>
            <a:endParaRPr lang="en-CA" altLang="en-US"/>
          </a:p>
          <a:p>
            <a:pPr eaLnBrk="1" hangingPunct="1"/>
            <a:endParaRPr lang="en-CA" altLang="en-US"/>
          </a:p>
          <a:p>
            <a:pPr eaLnBrk="1" hangingPunct="1"/>
            <a:endParaRPr lang="en-CA" altLang="en-US" sz="1600"/>
          </a:p>
          <a:p>
            <a:pPr eaLnBrk="1" hangingPunct="1"/>
            <a:endParaRPr lang="en-CA"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16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istory_of_the_holocaust_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2200" y="0"/>
            <a:ext cx="29718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7" name="Picture 7" descr="holocaust-remnants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4189413"/>
            <a:ext cx="3419475" cy="266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8" name="Picture 9" descr="039-Polen-armband-m-judenstern-v-jude-im-Warschauer-ghetto-194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30480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89" name="Picture 11" descr="7283078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486150" y="3124200"/>
            <a:ext cx="5657850" cy="3733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390" name="Picture 13" descr="holocaust_gas"/>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2843213" y="0"/>
            <a:ext cx="3313112"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5" descr="Holocaust"/>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ctrTitle"/>
          </p:nvPr>
        </p:nvSpPr>
        <p:spPr>
          <a:xfrm>
            <a:off x="684213" y="3200400"/>
            <a:ext cx="7772400" cy="1470025"/>
          </a:xfrm>
        </p:spPr>
        <p:txBody>
          <a:bodyPr/>
          <a:lstStyle/>
          <a:p>
            <a:pPr eaLnBrk="1" hangingPunct="1"/>
            <a:r>
              <a:rPr lang="en-US" altLang="en-US" dirty="0">
                <a:solidFill>
                  <a:schemeClr val="bg1"/>
                </a:solidFill>
              </a:rPr>
              <a:t>Human Rights </a:t>
            </a:r>
            <a:r>
              <a:rPr lang="en-US" altLang="en-US" dirty="0" smtClean="0">
                <a:solidFill>
                  <a:schemeClr val="bg1"/>
                </a:solidFill>
              </a:rPr>
              <a:t>Abuses in </a:t>
            </a:r>
            <a:r>
              <a:rPr lang="en-US" altLang="en-US" dirty="0">
                <a:solidFill>
                  <a:schemeClr val="bg1"/>
                </a:solidFill>
              </a:rPr>
              <a:t>WWII</a:t>
            </a:r>
          </a:p>
        </p:txBody>
      </p:sp>
      <p:pic>
        <p:nvPicPr>
          <p:cNvPr id="2053" name="Picture 7" descr="adolf-hitl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00113" y="115888"/>
            <a:ext cx="1528762" cy="184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4" name="Picture 9" descr="367998197_71d9f691e9"/>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659563" y="4941888"/>
            <a:ext cx="2236787" cy="167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5" name="Picture 11" descr="bayonet1"/>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588125" y="0"/>
            <a:ext cx="2233613" cy="1852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6" name="AutoShape 13" descr="Auschwitz_plaque_4mil"/>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endParaRPr lang="en-CA" altLang="en-US"/>
          </a:p>
        </p:txBody>
      </p:sp>
      <p:pic>
        <p:nvPicPr>
          <p:cNvPr id="2057" name="Picture 15" descr="Auschwitz_plaque_4mil"/>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684213" y="4365625"/>
            <a:ext cx="2146300" cy="227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CA" altLang="en-US"/>
          </a:p>
        </p:txBody>
      </p:sp>
      <p:sp>
        <p:nvSpPr>
          <p:cNvPr id="17411" name="TextBox 2"/>
          <p:cNvSpPr txBox="1">
            <a:spLocks noChangeArrowheads="1"/>
          </p:cNvSpPr>
          <p:nvPr/>
        </p:nvSpPr>
        <p:spPr bwMode="auto">
          <a:xfrm>
            <a:off x="684213" y="1844675"/>
            <a:ext cx="7848600" cy="3694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a:t>Posen, Germany (October 4, 1943): Heinrich Himmler – Head of the SS delivers a speech inlcuding:</a:t>
            </a:r>
          </a:p>
          <a:p>
            <a:pPr eaLnBrk="1" hangingPunct="1"/>
            <a:r>
              <a:rPr lang="en-CA" altLang="en-US" i="1">
                <a:solidFill>
                  <a:schemeClr val="tx2"/>
                </a:solidFill>
              </a:rPr>
              <a:t>One basic principle must be the absolute rule for the SS men : We must be honest, decent, loyal and comradely to </a:t>
            </a:r>
            <a:r>
              <a:rPr lang="en-CA" altLang="en-US" i="1">
                <a:solidFill>
                  <a:schemeClr val="tx2"/>
                </a:solidFill>
                <a:hlinkClick r:id="rId2" tooltip="Volksdeutsche"/>
              </a:rPr>
              <a:t>members of our own blood</a:t>
            </a:r>
            <a:r>
              <a:rPr lang="en-CA" altLang="en-US" i="1">
                <a:solidFill>
                  <a:schemeClr val="tx2"/>
                </a:solidFill>
              </a:rPr>
              <a:t> and to nobody else. What happens to a Russian, to a Czech, does not interest me in the slightest. What other nations can offer in the way of good blood of our type, we will </a:t>
            </a:r>
            <a:r>
              <a:rPr lang="en-CA" altLang="en-US" i="1">
                <a:solidFill>
                  <a:schemeClr val="tx2"/>
                </a:solidFill>
                <a:hlinkClick r:id="rId3" tooltip="Germanization"/>
              </a:rPr>
              <a:t>take</a:t>
            </a:r>
            <a:r>
              <a:rPr lang="en-CA" altLang="en-US" i="1">
                <a:solidFill>
                  <a:schemeClr val="tx2"/>
                </a:solidFill>
              </a:rPr>
              <a:t>, if necessary, by </a:t>
            </a:r>
            <a:r>
              <a:rPr lang="en-CA" altLang="en-US" i="1">
                <a:solidFill>
                  <a:schemeClr val="tx2"/>
                </a:solidFill>
                <a:hlinkClick r:id="rId4" tooltip="Kidnapping of Eastern European children by Nazi Germany"/>
              </a:rPr>
              <a:t>kidnapping their children and raising them here with us</a:t>
            </a:r>
            <a:r>
              <a:rPr lang="en-CA" altLang="en-US" i="1">
                <a:solidFill>
                  <a:schemeClr val="tx2"/>
                </a:solidFill>
              </a:rPr>
              <a:t>. Whether nations live in prosperity or starve to death interests me only so far as we need them as slaves for our culture; otherwise, it is of no interest to me. Whether 10,000 Russian females fall down from exhaustion while digging an antitank ditch interests me only insofar as the anti-tank ditch for Germany is finished</a:t>
            </a:r>
            <a:r>
              <a:rPr lang="en-CA" altLang="en-US">
                <a:solidFill>
                  <a:schemeClr val="tx2"/>
                </a:solidFill>
              </a:rPr>
              <a:t>.</a:t>
            </a:r>
          </a:p>
          <a:p>
            <a:pPr eaLnBrk="1" hangingPunct="1"/>
            <a:endParaRPr lang="en-CA"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endParaRPr lang="en-CA" altLang="en-US"/>
          </a:p>
        </p:txBody>
      </p:sp>
      <p:sp>
        <p:nvSpPr>
          <p:cNvPr id="18435" name="TextBox 2"/>
          <p:cNvSpPr txBox="1">
            <a:spLocks noChangeArrowheads="1"/>
          </p:cNvSpPr>
          <p:nvPr/>
        </p:nvSpPr>
        <p:spPr bwMode="auto">
          <a:xfrm>
            <a:off x="468313" y="1916113"/>
            <a:ext cx="8280400" cy="3694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a:t>Himmler then continues:</a:t>
            </a:r>
          </a:p>
          <a:p>
            <a:pPr eaLnBrk="1" hangingPunct="1"/>
            <a:r>
              <a:rPr lang="en-CA" altLang="en-US" i="1"/>
              <a:t>I am now referring to the evacuation of the Jews, the extermination of the Jewish people. It's one of those things that is easily said: 'The Jewish people are being exterminated', says every party member, 'this is very obvious, it's in our program, elimination of the Jews, extermination, we're doing it, hah, a small matter.' [...] But of all those who talk this way, none had observed it, none had endured it. Most of you here know what it means when 100 corpses lie next to each other, when 500 lie there or when 1,000 are lined up. To have endured this and at the same time to have remained a decent person - with exceptions due to human weaknesses - had made us tough. This is a page of glory never mentioned and never to be mentioned. [...] We have the moral right, we had the duty to our people to do it, to kill this people who wanted to kill us.</a:t>
            </a:r>
            <a:endParaRPr lang="en-CA" altLang="en-US"/>
          </a:p>
          <a:p>
            <a:pPr eaLnBrk="1" hangingPunct="1"/>
            <a:endParaRPr lang="en-CA"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CA" altLang="en-US"/>
              <a:t>Liberation of the Camps</a:t>
            </a:r>
          </a:p>
        </p:txBody>
      </p:sp>
      <p:sp>
        <p:nvSpPr>
          <p:cNvPr id="22531" name="Content Placeholder 2"/>
          <p:cNvSpPr>
            <a:spLocks noGrp="1"/>
          </p:cNvSpPr>
          <p:nvPr>
            <p:ph idx="1"/>
          </p:nvPr>
        </p:nvSpPr>
        <p:spPr>
          <a:xfrm>
            <a:off x="457200" y="1600200"/>
            <a:ext cx="4835525" cy="4781550"/>
          </a:xfrm>
        </p:spPr>
        <p:txBody>
          <a:bodyPr/>
          <a:lstStyle/>
          <a:p>
            <a:pPr marL="0" indent="0">
              <a:buFontTx/>
              <a:buNone/>
            </a:pPr>
            <a:r>
              <a:rPr lang="en-CA" altLang="en-US" sz="2000"/>
              <a:t>When WWII ends, the Americans, British, and Soviets made up the largest groups of soldiers who entered the camps and freed their prisoners. On April 12, 1944 US General Eisenhower toured the recently captured Buchenwald camp. He then gave orders for every citizen of the town nearest Buchenwald to personally tour the camp. Afterwards the mayor of the town and his wife hung themselves when they saw what had happened in their midst. Gen. Eisenhower ordered all non-military personnel to tour and record all they saw in the camps. </a:t>
            </a:r>
            <a:br>
              <a:rPr lang="en-CA" altLang="en-US" sz="2000"/>
            </a:br>
            <a:r>
              <a:rPr lang="en-CA" altLang="en-US" sz="2000">
                <a:hlinkClick r:id="rId2"/>
              </a:rPr>
              <a:t>http://archive.org/details/gov.fdr.348</a:t>
            </a:r>
            <a:endParaRPr lang="en-CA" altLang="en-US" sz="2000"/>
          </a:p>
          <a:p>
            <a:pPr marL="0" indent="0">
              <a:buFontTx/>
              <a:buNone/>
            </a:pPr>
            <a:endParaRPr lang="en-CA" altLang="en-US" sz="2400"/>
          </a:p>
        </p:txBody>
      </p:sp>
      <p:pic>
        <p:nvPicPr>
          <p:cNvPr id="22532" name="Picture 2" descr="Generals Eisenhower, Patton, and Bradley view corpses of inmates at Ohrdruf, a subcamp of Buchenwald. Germany, April 12, 194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292725" y="1268413"/>
            <a:ext cx="3603625" cy="2447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2533" name="TextBox 3"/>
          <p:cNvSpPr txBox="1">
            <a:spLocks noChangeArrowheads="1"/>
          </p:cNvSpPr>
          <p:nvPr/>
        </p:nvSpPr>
        <p:spPr bwMode="auto">
          <a:xfrm>
            <a:off x="5508625" y="3933825"/>
            <a:ext cx="3387725" cy="258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a:t>Gen. Eisenhower (with Gen Patton) “I made the visit deliberately, in order to be in a position to give first-hand evidence of these things if ever, in the future, there develops a tendency to charge these allegations merely to ‘propaganda.’”.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a:t>Effects of Human Rights Violations in WWII</a:t>
            </a:r>
          </a:p>
        </p:txBody>
      </p:sp>
      <p:sp>
        <p:nvSpPr>
          <p:cNvPr id="23555" name="TextBox 2"/>
          <p:cNvSpPr txBox="1">
            <a:spLocks noChangeArrowheads="1"/>
          </p:cNvSpPr>
          <p:nvPr/>
        </p:nvSpPr>
        <p:spPr bwMode="auto">
          <a:xfrm>
            <a:off x="250825" y="1484313"/>
            <a:ext cx="3313113" cy="4802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a:t>To give European Jews a safe place to live, the state of Israel was created on May 14, 1948.</a:t>
            </a:r>
          </a:p>
          <a:p>
            <a:pPr eaLnBrk="1" hangingPunct="1"/>
            <a:endParaRPr lang="en-CA" altLang="en-US"/>
          </a:p>
          <a:p>
            <a:pPr eaLnBrk="1" hangingPunct="1"/>
            <a:r>
              <a:rPr lang="en-CA" altLang="en-US"/>
              <a:t>It was created out of the former territory of Palestine which was controlled by Great Britain.</a:t>
            </a:r>
          </a:p>
          <a:p>
            <a:pPr eaLnBrk="1" hangingPunct="1"/>
            <a:endParaRPr lang="en-CA" altLang="en-US"/>
          </a:p>
          <a:p>
            <a:pPr eaLnBrk="1" hangingPunct="1"/>
            <a:r>
              <a:rPr lang="en-CA" altLang="en-US"/>
              <a:t>One of the results of this has been a conflict between the Arab Palestinians who were the majority of the population before 1948 and the Jewish population who hold most of the political power in the country.</a:t>
            </a:r>
          </a:p>
        </p:txBody>
      </p:sp>
      <p:pic>
        <p:nvPicPr>
          <p:cNvPr id="23556" name="Picture 4" descr="http://www.thehypertexts.com/images/israel-palestine_map.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454400" y="1484313"/>
            <a:ext cx="5689600" cy="3790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557" name="Picture 2" descr="http://www.flagsinformation.com/israeli-flag.pn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76825" y="4638675"/>
            <a:ext cx="2973388" cy="2163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a:t>Effects of Human Rights Violations in WWII</a:t>
            </a:r>
          </a:p>
        </p:txBody>
      </p:sp>
      <p:sp>
        <p:nvSpPr>
          <p:cNvPr id="24579" name="TextBox 2"/>
          <p:cNvSpPr txBox="1">
            <a:spLocks noChangeArrowheads="1"/>
          </p:cNvSpPr>
          <p:nvPr/>
        </p:nvSpPr>
        <p:spPr bwMode="auto">
          <a:xfrm>
            <a:off x="539750" y="2060575"/>
            <a:ext cx="3852863" cy="4802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a:t>To prevent future wars like World War Two, the United Nations was created with the hope of solving some of the problems that the League of Nations had.</a:t>
            </a:r>
          </a:p>
          <a:p>
            <a:pPr eaLnBrk="1" hangingPunct="1"/>
            <a:endParaRPr lang="en-CA" altLang="en-US"/>
          </a:p>
          <a:p>
            <a:pPr eaLnBrk="1" hangingPunct="1"/>
            <a:r>
              <a:rPr lang="en-CA" altLang="en-US"/>
              <a:t>On Dec. 10, 1948, the United Nations also created the “Universal Declaration of Human Rights” which tells countries what they have to allow or give their citizens. It is intended to prevent things like the Holocaust.</a:t>
            </a:r>
          </a:p>
          <a:p>
            <a:pPr eaLnBrk="1" hangingPunct="1"/>
            <a:endParaRPr lang="en-CA" altLang="en-US"/>
          </a:p>
          <a:p>
            <a:pPr eaLnBrk="1" hangingPunct="1"/>
            <a:r>
              <a:rPr lang="en-CA" altLang="en-US"/>
              <a:t>It was written by a Canadian lawyer, John Humphries. </a:t>
            </a:r>
          </a:p>
          <a:p>
            <a:pPr eaLnBrk="1" hangingPunct="1"/>
            <a:endParaRPr lang="en-CA" altLang="en-US"/>
          </a:p>
        </p:txBody>
      </p:sp>
      <p:pic>
        <p:nvPicPr>
          <p:cNvPr id="24580" name="Picture 2" descr="http://www.thecanadianencyclopedia.com/media/declaration-of-human-rights-712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84663" y="1557338"/>
            <a:ext cx="3352800" cy="2647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1" name="Picture 4" descr="http://www.cchrpartnership.org/resources/images/photos/Our-30-human-right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29350" y="3284538"/>
            <a:ext cx="2814638" cy="2952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582" name="Picture 6" descr="http://1loneranger.files.wordpress.com/2007/02/humphrey1.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651500" y="5160963"/>
            <a:ext cx="2270125" cy="168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en-US"/>
              <a:t>Unit 731</a:t>
            </a:r>
          </a:p>
        </p:txBody>
      </p:sp>
      <p:sp>
        <p:nvSpPr>
          <p:cNvPr id="3075" name="Rectangle 3"/>
          <p:cNvSpPr>
            <a:spLocks noGrp="1" noChangeArrowheads="1"/>
          </p:cNvSpPr>
          <p:nvPr>
            <p:ph type="body" idx="1"/>
          </p:nvPr>
        </p:nvSpPr>
        <p:spPr>
          <a:xfrm>
            <a:off x="5461000" y="1341438"/>
            <a:ext cx="3683000" cy="4525962"/>
          </a:xfrm>
        </p:spPr>
        <p:txBody>
          <a:bodyPr/>
          <a:lstStyle/>
          <a:p>
            <a:pPr eaLnBrk="1" hangingPunct="1">
              <a:lnSpc>
                <a:spcPct val="80000"/>
              </a:lnSpc>
              <a:buFontTx/>
              <a:buNone/>
            </a:pPr>
            <a:r>
              <a:rPr lang="en-US" altLang="en-US" sz="2400" dirty="0"/>
              <a:t>As the Japanese army moved through China, its medical unit – Unit 731 - dispatched its own subunits throughout the country to conduct experiments on Chinese civilians and soldiers. </a:t>
            </a:r>
            <a:endParaRPr lang="en-CA" altLang="en-US" sz="2400" dirty="0">
              <a:hlinkClick r:id="rId2"/>
            </a:endParaRPr>
          </a:p>
        </p:txBody>
      </p:sp>
      <p:pic>
        <p:nvPicPr>
          <p:cNvPr id="3076" name="Picture 5" descr="charonboat_dot_com_shiro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0825" y="908050"/>
            <a:ext cx="2420938" cy="2420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7" name="Text Box 6"/>
          <p:cNvSpPr txBox="1">
            <a:spLocks noChangeArrowheads="1"/>
          </p:cNvSpPr>
          <p:nvPr/>
        </p:nvSpPr>
        <p:spPr bwMode="auto">
          <a:xfrm>
            <a:off x="250825" y="3500438"/>
            <a:ext cx="4679950" cy="31130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en-US" i="1"/>
              <a:t>To determine the treatment of frostbite, prisoners were taken outside in freezing weather and left with exposed arms, periodically drenched with water until frozen solid. The arm was later amputated; the doctor would repeat the process on the victim's upper arm to the shoulder. After both arms were gone, the doctors moved on to the legs until only a head and torso remained. The victim was then used for plague and pathogens experiments.</a:t>
            </a:r>
            <a:r>
              <a:rPr lang="en-US" altLang="en-US"/>
              <a:t> </a:t>
            </a:r>
          </a:p>
        </p:txBody>
      </p:sp>
      <p:sp>
        <p:nvSpPr>
          <p:cNvPr id="3078" name="Text Box 7"/>
          <p:cNvSpPr txBox="1">
            <a:spLocks noChangeArrowheads="1"/>
          </p:cNvSpPr>
          <p:nvPr/>
        </p:nvSpPr>
        <p:spPr bwMode="auto">
          <a:xfrm>
            <a:off x="2843213" y="1412875"/>
            <a:ext cx="2665412" cy="17541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pPr>
            <a:r>
              <a:rPr lang="en-US" altLang="en-US"/>
              <a:t>Over 580,000 were killed by germ warfare and human experiments by the Japanese army’s medical division in China.</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xin_2111012610158972967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8425" y="0"/>
            <a:ext cx="2695575" cy="3657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3" name="Picture 7" descr="3586993_ori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0"/>
            <a:ext cx="3076575" cy="456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4" name="Rectangle 2"/>
          <p:cNvSpPr>
            <a:spLocks noGrp="1" noChangeArrowheads="1"/>
          </p:cNvSpPr>
          <p:nvPr>
            <p:ph type="title" idx="4294967295"/>
          </p:nvPr>
        </p:nvSpPr>
        <p:spPr>
          <a:xfrm>
            <a:off x="3132138" y="274638"/>
            <a:ext cx="3311525" cy="3082925"/>
          </a:xfrm>
        </p:spPr>
        <p:txBody>
          <a:bodyPr/>
          <a:lstStyle/>
          <a:p>
            <a:pPr eaLnBrk="1" hangingPunct="1"/>
            <a:r>
              <a:rPr lang="en-US" altLang="en-US" sz="2800"/>
              <a:t>MASSACRE OF NANJING</a:t>
            </a:r>
            <a:br>
              <a:rPr lang="en-US" altLang="en-US" sz="2800"/>
            </a:br>
            <a:r>
              <a:rPr lang="en-US" altLang="en-US" sz="2800"/>
              <a:t>Between Dec 12, 1937 and January of 1938 300,000 Chinese civilians in Nanjing were killed</a:t>
            </a:r>
          </a:p>
        </p:txBody>
      </p:sp>
      <p:pic>
        <p:nvPicPr>
          <p:cNvPr id="5125" name="Picture 13" descr="134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067175" y="3789363"/>
            <a:ext cx="4284663" cy="285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15" descr="1284"/>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9375" y="4529138"/>
            <a:ext cx="3492500" cy="23288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Box 1"/>
          <p:cNvSpPr txBox="1">
            <a:spLocks noChangeArrowheads="1"/>
          </p:cNvSpPr>
          <p:nvPr/>
        </p:nvSpPr>
        <p:spPr bwMode="auto">
          <a:xfrm>
            <a:off x="971550" y="476250"/>
            <a:ext cx="6408738" cy="585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CA" altLang="en-US" sz="3200" b="1"/>
              <a:t>Nanjing Massacre</a:t>
            </a:r>
          </a:p>
        </p:txBody>
      </p:sp>
      <p:sp>
        <p:nvSpPr>
          <p:cNvPr id="6147" name="TextBox 2"/>
          <p:cNvSpPr txBox="1">
            <a:spLocks noChangeArrowheads="1"/>
          </p:cNvSpPr>
          <p:nvPr/>
        </p:nvSpPr>
        <p:spPr bwMode="auto">
          <a:xfrm>
            <a:off x="250825" y="3979863"/>
            <a:ext cx="3600450" cy="2308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u="sng" dirty="0">
                <a:solidFill>
                  <a:schemeClr val="tx2"/>
                </a:solidFill>
                <a:hlinkClick r:id="rId2"/>
              </a:rPr>
              <a:t>Footage of the Massacre and its victims by American John Magee who was in the “Safety Zone” and who smuggled the film reels out of China to the U.S.:</a:t>
            </a:r>
          </a:p>
          <a:p>
            <a:pPr eaLnBrk="1" hangingPunct="1"/>
            <a:endParaRPr lang="en-CA" altLang="en-US" dirty="0">
              <a:solidFill>
                <a:schemeClr val="tx2"/>
              </a:solidFill>
              <a:hlinkClick r:id="rId2"/>
            </a:endParaRPr>
          </a:p>
          <a:p>
            <a:pPr eaLnBrk="1" hangingPunct="1"/>
            <a:r>
              <a:rPr lang="en-CA" altLang="en-US" dirty="0">
                <a:hlinkClick r:id="rId2"/>
              </a:rPr>
              <a:t>http://www.youtube.com/watch?v=YeIxDezImGM&amp;feature=related</a:t>
            </a:r>
            <a:endParaRPr lang="en-CA" altLang="en-US" dirty="0"/>
          </a:p>
        </p:txBody>
      </p:sp>
      <p:sp>
        <p:nvSpPr>
          <p:cNvPr id="6148" name="TextBox 3"/>
          <p:cNvSpPr txBox="1">
            <a:spLocks noChangeArrowheads="1"/>
          </p:cNvSpPr>
          <p:nvPr/>
        </p:nvSpPr>
        <p:spPr bwMode="auto">
          <a:xfrm>
            <a:off x="250825" y="1062038"/>
            <a:ext cx="8642350" cy="2862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a:t>After the fall of Shanghai, the Japanese moved on to the Chinese capital at Nanjing. Enroute to Nanjing, 2 Japanese officers held a contest to see who could behead 100 Chinese and the contest was covered by Japanese newspapers.</a:t>
            </a:r>
          </a:p>
          <a:p>
            <a:pPr eaLnBrk="1" hangingPunct="1"/>
            <a:r>
              <a:rPr lang="en-CA" altLang="en-US"/>
              <a:t>On December 13, 1937 the Japanese captured Nanjing. Over the next 6 weeks the Japanese army ran a campaign of terror; killing, maiming, mutilating, raping the population, many women and children, who had not fled the city. Chinese women and girls were forced to be “comfort girls” for Japanese soldiers. Either the Japanese prince in charge of the army in Nanjing or one of his subordinates gave the order to “kill all captives”. Many of the bodies were buried in mass graves or deposited in the Yangtze River. </a:t>
            </a:r>
          </a:p>
        </p:txBody>
      </p:sp>
      <p:sp>
        <p:nvSpPr>
          <p:cNvPr id="6149" name="TextBox 4"/>
          <p:cNvSpPr txBox="1">
            <a:spLocks noChangeArrowheads="1"/>
          </p:cNvSpPr>
          <p:nvPr/>
        </p:nvSpPr>
        <p:spPr bwMode="auto">
          <a:xfrm>
            <a:off x="4427538" y="3979863"/>
            <a:ext cx="4321175"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r>
              <a:rPr lang="en-CA" altLang="en-US" dirty="0"/>
              <a:t>In more recent times, </a:t>
            </a:r>
            <a:r>
              <a:rPr lang="en-CA" altLang="en-US" dirty="0">
                <a:hlinkClick r:id="rId3"/>
              </a:rPr>
              <a:t>Japanese soldiers who participated in the massacres at Nanjing </a:t>
            </a:r>
            <a:r>
              <a:rPr lang="en-CA" altLang="en-US" dirty="0"/>
              <a:t>have confessed about what happened</a:t>
            </a:r>
            <a:r>
              <a:rPr lang="en-CA" altLang="en-US" dirty="0" smtClean="0"/>
              <a:t>.</a:t>
            </a:r>
            <a:endParaRPr lang="en-CA" alt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Bataan Death March, 1942</a:t>
            </a:r>
            <a:endParaRPr lang="en-US" dirty="0"/>
          </a:p>
        </p:txBody>
      </p:sp>
      <p:sp>
        <p:nvSpPr>
          <p:cNvPr id="3" name="Content Placeholder 2"/>
          <p:cNvSpPr>
            <a:spLocks noGrp="1"/>
          </p:cNvSpPr>
          <p:nvPr>
            <p:ph idx="1"/>
          </p:nvPr>
        </p:nvSpPr>
        <p:spPr>
          <a:xfrm>
            <a:off x="0" y="1371600"/>
            <a:ext cx="5715000" cy="4525963"/>
          </a:xfrm>
        </p:spPr>
        <p:txBody>
          <a:bodyPr/>
          <a:lstStyle/>
          <a:p>
            <a:r>
              <a:rPr lang="en-US" sz="1800" dirty="0" smtClean="0"/>
              <a:t>American and Filipino forces surrendered to the Japanese on April 9. The Japanese immediately began to march some 76,000 prisoners northward into captivity along a 60-mile route</a:t>
            </a:r>
          </a:p>
          <a:p>
            <a:r>
              <a:rPr lang="en-US" sz="1800" dirty="0" smtClean="0"/>
              <a:t>Japanese butchery, disease, exposure to the blazing sun, lack of food, and lack of water took the lives of approximately 5,200 Americans along the way. </a:t>
            </a:r>
          </a:p>
          <a:p>
            <a:r>
              <a:rPr lang="en-US" sz="1800" dirty="0" smtClean="0"/>
              <a:t>Many were bayoneted, shot, beheaded or just left to die on the side of the road. "A Japanese soldier took my canteen, gave the water to a horse, and threw the canteen away," reported one escapee. "The stronger were not permitted to help the weaker. We then would hear shots behind us." The Japanese forced the prisoners to sit for hours in the hot sun without water. "Many of us went crazy and several died.“</a:t>
            </a:r>
          </a:p>
          <a:p>
            <a:endParaRPr lang="en-US" sz="1800" dirty="0"/>
          </a:p>
        </p:txBody>
      </p:sp>
      <p:pic>
        <p:nvPicPr>
          <p:cNvPr id="1028" name="Picture 4" descr="map of bataan "/>
          <p:cNvPicPr>
            <a:picLocks noChangeAspect="1" noChangeArrowheads="1"/>
          </p:cNvPicPr>
          <p:nvPr/>
        </p:nvPicPr>
        <p:blipFill>
          <a:blip r:embed="rId2"/>
          <a:srcRect/>
          <a:stretch>
            <a:fillRect/>
          </a:stretch>
        </p:blipFill>
        <p:spPr bwMode="auto">
          <a:xfrm>
            <a:off x="5715000" y="1216125"/>
            <a:ext cx="3429000" cy="557550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commandposts.com/wp-content/uploads/2012/04/American-servicemen-surrender-to-the-Japanese-and-begin-the-Death-March-4.jpg"/>
          <p:cNvPicPr>
            <a:picLocks noChangeAspect="1" noChangeArrowheads="1"/>
          </p:cNvPicPr>
          <p:nvPr/>
        </p:nvPicPr>
        <p:blipFill>
          <a:blip r:embed="rId2"/>
          <a:srcRect/>
          <a:stretch>
            <a:fillRect/>
          </a:stretch>
        </p:blipFill>
        <p:spPr bwMode="auto">
          <a:xfrm>
            <a:off x="0" y="0"/>
            <a:ext cx="2898603" cy="3962400"/>
          </a:xfrm>
          <a:prstGeom prst="rect">
            <a:avLst/>
          </a:prstGeom>
          <a:noFill/>
        </p:spPr>
      </p:pic>
      <p:pic>
        <p:nvPicPr>
          <p:cNvPr id="32772" name="Picture 4" descr="https://encrypted-tbn3.gstatic.com/images?q=tbn:ANd9GcTHoWlw8p27R2UcCfkWbqk5K6QQug1n-ADnvk1lFvPjxWIhB3FnKw"/>
          <p:cNvPicPr>
            <a:picLocks noChangeAspect="1" noChangeArrowheads="1"/>
          </p:cNvPicPr>
          <p:nvPr/>
        </p:nvPicPr>
        <p:blipFill>
          <a:blip r:embed="rId3"/>
          <a:srcRect/>
          <a:stretch>
            <a:fillRect/>
          </a:stretch>
        </p:blipFill>
        <p:spPr bwMode="auto">
          <a:xfrm>
            <a:off x="4191000" y="3543300"/>
            <a:ext cx="4953000" cy="3314700"/>
          </a:xfrm>
          <a:prstGeom prst="rect">
            <a:avLst/>
          </a:prstGeom>
          <a:noFill/>
        </p:spPr>
      </p:pic>
      <p:pic>
        <p:nvPicPr>
          <p:cNvPr id="32774" name="Picture 6" descr="http://www.pbs.org/thewar/images/objects/large/S0757.jpg"/>
          <p:cNvPicPr>
            <a:picLocks noChangeAspect="1" noChangeArrowheads="1"/>
          </p:cNvPicPr>
          <p:nvPr/>
        </p:nvPicPr>
        <p:blipFill>
          <a:blip r:embed="rId4"/>
          <a:srcRect/>
          <a:stretch>
            <a:fillRect/>
          </a:stretch>
        </p:blipFill>
        <p:spPr bwMode="auto">
          <a:xfrm>
            <a:off x="3657600" y="0"/>
            <a:ext cx="4153838" cy="3352800"/>
          </a:xfrm>
          <a:prstGeom prst="rect">
            <a:avLst/>
          </a:prstGeom>
          <a:noFill/>
        </p:spPr>
      </p:pic>
      <p:pic>
        <p:nvPicPr>
          <p:cNvPr id="32776" name="Picture 8" descr="http://bloximages.newyork1.vip.townnews.com/yumasun.com/content/tncms/assets/v3/editorial/4/7f/47fd5b1e-9a85-11e3-8a2c-001a4bcf6878/53068d91adbf0.image.jpg?resize=300%2C304"/>
          <p:cNvPicPr>
            <a:picLocks noChangeAspect="1" noChangeArrowheads="1"/>
          </p:cNvPicPr>
          <p:nvPr/>
        </p:nvPicPr>
        <p:blipFill>
          <a:blip r:embed="rId5"/>
          <a:srcRect/>
          <a:stretch>
            <a:fillRect/>
          </a:stretch>
        </p:blipFill>
        <p:spPr bwMode="auto">
          <a:xfrm>
            <a:off x="914400" y="3962399"/>
            <a:ext cx="2857500" cy="28956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“Strategic Bombing”</a:t>
            </a:r>
            <a:endParaRPr lang="en-US" dirty="0"/>
          </a:p>
        </p:txBody>
      </p:sp>
      <p:sp>
        <p:nvSpPr>
          <p:cNvPr id="3" name="Content Placeholder 2"/>
          <p:cNvSpPr>
            <a:spLocks noGrp="1"/>
          </p:cNvSpPr>
          <p:nvPr>
            <p:ph idx="1"/>
          </p:nvPr>
        </p:nvSpPr>
        <p:spPr>
          <a:xfrm>
            <a:off x="457200" y="1600200"/>
            <a:ext cx="4724400" cy="5257800"/>
          </a:xfrm>
        </p:spPr>
        <p:txBody>
          <a:bodyPr/>
          <a:lstStyle/>
          <a:p>
            <a:r>
              <a:rPr lang="en-US" dirty="0" smtClean="0">
                <a:hlinkClick r:id="rId2"/>
              </a:rPr>
              <a:t>Bombing of cities to attempt to force a surrender </a:t>
            </a:r>
            <a:endParaRPr lang="en-US" dirty="0" smtClean="0"/>
          </a:p>
          <a:p>
            <a:endParaRPr lang="en-US" dirty="0"/>
          </a:p>
        </p:txBody>
      </p:sp>
      <p:pic>
        <p:nvPicPr>
          <p:cNvPr id="33794" name="Picture 2" descr="http://static.guim.co.uk/sys-images/Guardian/Pix/pictures/2009/9/6/1252252017294/Second-world-war-German-g-001.jpg"/>
          <p:cNvPicPr>
            <a:picLocks noChangeAspect="1" noChangeArrowheads="1"/>
          </p:cNvPicPr>
          <p:nvPr/>
        </p:nvPicPr>
        <p:blipFill>
          <a:blip r:embed="rId3"/>
          <a:srcRect/>
          <a:stretch>
            <a:fillRect/>
          </a:stretch>
        </p:blipFill>
        <p:spPr bwMode="auto">
          <a:xfrm>
            <a:off x="4762500" y="4229100"/>
            <a:ext cx="4381500" cy="2628900"/>
          </a:xfrm>
          <a:prstGeom prst="rect">
            <a:avLst/>
          </a:prstGeom>
          <a:noFill/>
        </p:spPr>
      </p:pic>
      <p:pic>
        <p:nvPicPr>
          <p:cNvPr id="33796" name="Picture 4" descr="http://www.kingsacademy.com/mhodges/03_The-World-since-1900/07_World-War-Two/pictures/NA_1943_bombing-of-a-ball-bearing-plant-in-Paris.jpg"/>
          <p:cNvPicPr>
            <a:picLocks noChangeAspect="1" noChangeArrowheads="1"/>
          </p:cNvPicPr>
          <p:nvPr/>
        </p:nvPicPr>
        <p:blipFill>
          <a:blip r:embed="rId4"/>
          <a:srcRect/>
          <a:stretch>
            <a:fillRect/>
          </a:stretch>
        </p:blipFill>
        <p:spPr bwMode="auto">
          <a:xfrm>
            <a:off x="5345261" y="1295400"/>
            <a:ext cx="3798739" cy="3048000"/>
          </a:xfrm>
          <a:prstGeom prst="rect">
            <a:avLst/>
          </a:prstGeom>
          <a:noFill/>
        </p:spPr>
      </p:pic>
      <p:pic>
        <p:nvPicPr>
          <p:cNvPr id="33798" name="Picture 6" descr="http://www.onlinemilitaryeducation.org/wp-content/uploads/2012/02/3.-Dresden.jpg"/>
          <p:cNvPicPr>
            <a:picLocks noChangeAspect="1" noChangeArrowheads="1"/>
          </p:cNvPicPr>
          <p:nvPr/>
        </p:nvPicPr>
        <p:blipFill>
          <a:blip r:embed="rId5"/>
          <a:srcRect/>
          <a:stretch>
            <a:fillRect/>
          </a:stretch>
        </p:blipFill>
        <p:spPr bwMode="auto">
          <a:xfrm>
            <a:off x="142482" y="3505200"/>
            <a:ext cx="4734318" cy="3200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Japanese Internment </a:t>
            </a:r>
            <a:endParaRPr lang="en-US" dirty="0"/>
          </a:p>
        </p:txBody>
      </p:sp>
      <p:sp>
        <p:nvSpPr>
          <p:cNvPr id="3" name="Content Placeholder 2"/>
          <p:cNvSpPr>
            <a:spLocks noGrp="1"/>
          </p:cNvSpPr>
          <p:nvPr>
            <p:ph idx="1"/>
          </p:nvPr>
        </p:nvSpPr>
        <p:spPr>
          <a:xfrm>
            <a:off x="457200" y="1600200"/>
            <a:ext cx="4114800" cy="5029200"/>
          </a:xfrm>
        </p:spPr>
        <p:txBody>
          <a:bodyPr/>
          <a:lstStyle/>
          <a:p>
            <a:r>
              <a:rPr lang="en-US" sz="2800" dirty="0" smtClean="0"/>
              <a:t>After bombing of Pearl Harbor, President Roosevelt signed Executive Order 9066</a:t>
            </a:r>
          </a:p>
          <a:p>
            <a:r>
              <a:rPr lang="en-US" sz="2800" dirty="0" smtClean="0"/>
              <a:t>Japanese immigrants and Japanese Americans living on the West Coast were forced to move to internment camps</a:t>
            </a:r>
            <a:endParaRPr lang="en-US" sz="2800" dirty="0"/>
          </a:p>
        </p:txBody>
      </p:sp>
      <p:pic>
        <p:nvPicPr>
          <p:cNvPr id="4" name="Picture 2"/>
          <p:cNvPicPr>
            <a:picLocks noChangeAspect="1" noChangeArrowheads="1"/>
          </p:cNvPicPr>
          <p:nvPr/>
        </p:nvPicPr>
        <p:blipFill>
          <a:blip r:embed="rId2"/>
          <a:srcRect/>
          <a:stretch>
            <a:fillRect/>
          </a:stretch>
        </p:blipFill>
        <p:spPr bwMode="auto">
          <a:xfrm>
            <a:off x="4419601" y="2111801"/>
            <a:ext cx="4724400" cy="37555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368</TotalTime>
  <Words>1383</Words>
  <Application>Microsoft Office PowerPoint</Application>
  <PresentationFormat>On-screen Show (4:3)</PresentationFormat>
  <Paragraphs>77</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Journal</vt:lpstr>
      <vt:lpstr>Human Rights Abuses in WWII</vt:lpstr>
      <vt:lpstr>Unit 731</vt:lpstr>
      <vt:lpstr>MASSACRE OF NANJING Between Dec 12, 1937 and January of 1938 300,000 Chinese civilians in Nanjing were killed</vt:lpstr>
      <vt:lpstr>Slide 5</vt:lpstr>
      <vt:lpstr>Bataan Death March, 1942</vt:lpstr>
      <vt:lpstr>Slide 7</vt:lpstr>
      <vt:lpstr>“Strategic Bombing”</vt:lpstr>
      <vt:lpstr>Japanese Internment </vt:lpstr>
      <vt:lpstr>Slide 10</vt:lpstr>
      <vt:lpstr>Slide 11</vt:lpstr>
      <vt:lpstr>Dropping of the Atomic Bombs</vt:lpstr>
      <vt:lpstr>Slide 13</vt:lpstr>
      <vt:lpstr>Final Solution</vt:lpstr>
      <vt:lpstr>Life in Nazi Germany – Nuremberg Laws</vt:lpstr>
      <vt:lpstr>Kristallnacht</vt:lpstr>
      <vt:lpstr>Implementing the Final Solution</vt:lpstr>
      <vt:lpstr>Slide 18</vt:lpstr>
      <vt:lpstr>Slide 19</vt:lpstr>
      <vt:lpstr>Slide 20</vt:lpstr>
      <vt:lpstr>Slide 21</vt:lpstr>
      <vt:lpstr>Liberation of the Camps</vt:lpstr>
      <vt:lpstr>Effects of Human Rights Violations in WWII</vt:lpstr>
      <vt:lpstr>Effects of Human Rights Violations in WWII</vt:lpstr>
    </vt:vector>
  </TitlesOfParts>
  <Company>HWDSB</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Violations in WWII</dc:title>
  <dc:creator>Donald Bennie</dc:creator>
  <cp:lastModifiedBy>Owner</cp:lastModifiedBy>
  <cp:revision>33</cp:revision>
  <dcterms:created xsi:type="dcterms:W3CDTF">2010-11-29T04:54:35Z</dcterms:created>
  <dcterms:modified xsi:type="dcterms:W3CDTF">2015-05-15T18:04:15Z</dcterms:modified>
</cp:coreProperties>
</file>