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88" d="100"/>
          <a:sy n="88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AD9C2-2565-494C-ADF0-E7CA1D5BFC5E}" type="datetimeFigureOut">
              <a:rPr lang="en-US" smtClean="0"/>
              <a:pPr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DD01F-0D77-4B42-8C6B-CBBE5BC13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DD01F-0D77-4B42-8C6B-CBBE5BC135F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F4E83-8AD4-4632-AF17-D3B8F2BA7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A08D0-E8B3-408E-866F-71A1CF4FF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17803-B496-40C9-AC2C-BAD6DC4FE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D7BD-A224-46D8-8B7A-51E33E411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8A92-37E1-486D-A060-FD68BF81D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3F507-5DC0-4765-A583-528D26035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E6BC9-D054-4B03-88D4-A13BB327B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42EC-27BE-4634-BF5E-71C8F867D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D7875-CCC7-4B07-91AD-7C0481F2A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EC68-308E-46E6-AEE7-70469BE99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9CE3-2A6D-4E73-9822-7E52D8D4A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54B8FB-7955-4C0E-AC2A-BD6B90D8B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radley Gratis" pitchFamily="66" charset="0"/>
              </a:rPr>
              <a:t>Revival of Learning &amp; Culture of the Middle Ages</a:t>
            </a:r>
            <a:br>
              <a:rPr lang="en-US" dirty="0" smtClean="0">
                <a:latin typeface="Bradley Gratis" pitchFamily="66" charset="0"/>
              </a:rPr>
            </a:br>
            <a:r>
              <a:rPr lang="en-US" dirty="0" smtClean="0">
                <a:latin typeface="Bradley Gratis" pitchFamily="66" charset="0"/>
              </a:rPr>
              <a:t/>
            </a:r>
            <a:br>
              <a:rPr lang="en-US" dirty="0" smtClean="0">
                <a:latin typeface="Bradley Gratis" pitchFamily="66" charset="0"/>
              </a:rPr>
            </a:br>
            <a:r>
              <a:rPr lang="en-US" dirty="0" smtClean="0">
                <a:latin typeface="Bradley Gratis" pitchFamily="66" charset="0"/>
              </a:rPr>
              <a:t>The High Middle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radley Gratis" pitchFamily="66" charset="0"/>
              </a:rPr>
              <a:t>Universities 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33528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325" y="533400"/>
            <a:ext cx="2606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0" y="3949700"/>
            <a:ext cx="36576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Need better educated priests </a:t>
            </a:r>
            <a:endParaRPr lang="en-US" sz="24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31775" indent="-231775"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Latin, Liberal Arts</a:t>
            </a:r>
            <a:endParaRPr lang="en-US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31775" indent="-231775"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Women </a:t>
            </a: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didn’t attend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124200"/>
            <a:ext cx="28892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4343400" y="6324600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Christine de </a:t>
            </a:r>
            <a:r>
              <a:rPr lang="en-US" sz="2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Pisan</a:t>
            </a: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</a:t>
            </a:r>
            <a:r>
              <a:rPr lang="en-US" sz="24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City of Ladies</a:t>
            </a:r>
            <a:endParaRPr lang="en-US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Bradley Gratis" pitchFamily="66" charset="0"/>
              </a:rPr>
              <a:t>Scholasticism</a:t>
            </a:r>
            <a:r>
              <a:rPr lang="en-US" dirty="0" smtClean="0"/>
              <a:t> </a:t>
            </a:r>
          </a:p>
        </p:txBody>
      </p:sp>
      <p:pic>
        <p:nvPicPr>
          <p:cNvPr id="1229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5354249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181600" y="2209800"/>
            <a:ext cx="3962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Christianity could be proved with logical argument </a:t>
            </a:r>
          </a:p>
          <a:p>
            <a:pPr marL="231775" indent="-231775"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Influenced by Aristotle </a:t>
            </a:r>
          </a:p>
          <a:p>
            <a:pPr marL="231775" indent="-231775"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Thomas Aquinas: </a:t>
            </a:r>
            <a:r>
              <a:rPr lang="en-US" sz="24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Summa </a:t>
            </a:r>
            <a:r>
              <a:rPr lang="en-US" sz="2400" i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Theologicas</a:t>
            </a:r>
            <a:endParaRPr lang="en-US" sz="2400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31775" indent="-231775"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Combined Greek and Christian thought  </a:t>
            </a:r>
          </a:p>
          <a:p>
            <a:pPr marL="231775" indent="-231775">
              <a:spcBef>
                <a:spcPct val="50000"/>
              </a:spcBef>
              <a:buFont typeface="Arial" charset="0"/>
              <a:buChar char="•"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Debated </a:t>
            </a: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issues of time</a:t>
            </a:r>
            <a:endParaRPr lang="en-US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radley Gratis" pitchFamily="66" charset="0"/>
              </a:rPr>
              <a:t>Literature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55858"/>
            <a:ext cx="2590800" cy="3102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1000"/>
            <a:ext cx="299236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172200" y="1981200"/>
            <a:ext cx="2971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Hero </a:t>
            </a:r>
            <a:r>
              <a:rPr lang="en-US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Epic-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Song of Roland (Charlemagne)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El Cid, Spanish Lord</a:t>
            </a: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3200400" y="29718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Romances</a:t>
            </a: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King </a:t>
            </a:r>
            <a:r>
              <a:rPr lang="en-US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Arthur </a:t>
            </a: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0" y="3200400"/>
            <a:ext cx="3276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Chaucer: </a:t>
            </a:r>
            <a:r>
              <a:rPr lang="en-US" sz="2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US" sz="20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Canterbury </a:t>
            </a:r>
            <a:r>
              <a:rPr lang="en-US" sz="2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Tales</a:t>
            </a: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Shows </a:t>
            </a:r>
            <a:r>
              <a:rPr lang="en-US" sz="20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Medieval </a:t>
            </a: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life</a:t>
            </a:r>
          </a:p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Dante: </a:t>
            </a:r>
            <a:r>
              <a:rPr lang="en-US" sz="2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Divine Comedy, </a:t>
            </a: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Italian</a:t>
            </a:r>
            <a:r>
              <a:rPr lang="en-US" sz="2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endParaRPr lang="en-US" sz="20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Writing in Vernacular</a:t>
            </a: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: </a:t>
            </a:r>
            <a:endParaRPr lang="en-US" sz="2400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everyday language</a:t>
            </a:r>
          </a:p>
        </p:txBody>
      </p:sp>
      <p:pic>
        <p:nvPicPr>
          <p:cNvPr id="13322" name="Picture 11" descr="http://static.ddmcdn.com/gif/king-arthur-vellu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3352800"/>
            <a:ext cx="281388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 descr="http://panichotel.com/wp-content/uploads/2013/04/DivineComedyFresc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615974"/>
            <a:ext cx="2971800" cy="2242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2295" grpId="0"/>
      <p:bldP spid="133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Bradley Gratis" pitchFamily="66" charset="0"/>
              </a:rPr>
              <a:t>Architecture </a:t>
            </a:r>
          </a:p>
        </p:txBody>
      </p:sp>
      <p:pic>
        <p:nvPicPr>
          <p:cNvPr id="14339" name="Picture 5" descr="rise_eur_ct42"/>
          <p:cNvPicPr>
            <a:picLocks noChangeAspect="1" noChangeArrowheads="1"/>
          </p:cNvPicPr>
          <p:nvPr/>
        </p:nvPicPr>
        <p:blipFill>
          <a:blip r:embed="rId2" cstate="print"/>
          <a:srcRect r="5634" b="4167"/>
          <a:stretch>
            <a:fillRect/>
          </a:stretch>
        </p:blipFill>
        <p:spPr bwMode="auto">
          <a:xfrm>
            <a:off x="2590800" y="1600200"/>
            <a:ext cx="3733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6553200" y="914400"/>
            <a:ext cx="2286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Gothic Style: </a:t>
            </a:r>
          </a:p>
          <a:p>
            <a:pPr marL="231775" indent="-231775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Tall spires &amp; Tall Windows</a:t>
            </a:r>
          </a:p>
          <a:p>
            <a:pPr marL="231775" indent="-231775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Flying Buttress </a:t>
            </a:r>
          </a:p>
        </p:txBody>
      </p:sp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4163" y="3090863"/>
            <a:ext cx="2509837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228600" y="565785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Reaching towards </a:t>
            </a: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Heaven, “City </a:t>
            </a: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 </a:t>
            </a: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God”</a:t>
            </a:r>
            <a:endParaRPr lang="en-US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590800" y="6396038"/>
            <a:ext cx="19812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Calibri" pitchFamily="34" charset="0"/>
              </a:rPr>
              <a:t>Romanesque</a:t>
            </a:r>
          </a:p>
        </p:txBody>
      </p:sp>
      <p:pic>
        <p:nvPicPr>
          <p:cNvPr id="13321" name="Picture 9" descr="http://images.travelpod.com/tripwow/photos/ta-00bf-7216-b76c/cathedral-of-santa-eulalia-gothic-cathedral-spain-spain+1152_12920972937-tpfil02aw-22183.jpg"/>
          <p:cNvPicPr>
            <a:picLocks noChangeAspect="1" noChangeArrowheads="1"/>
          </p:cNvPicPr>
          <p:nvPr/>
        </p:nvPicPr>
        <p:blipFill>
          <a:blip r:embed="rId5" cstate="print"/>
          <a:srcRect t="5421"/>
          <a:stretch>
            <a:fillRect/>
          </a:stretch>
        </p:blipFill>
        <p:spPr bwMode="auto">
          <a:xfrm>
            <a:off x="2590800" y="1123950"/>
            <a:ext cx="40386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4267200"/>
            <a:ext cx="243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Stained Glass: Told Bible stories, purpose to educate</a:t>
            </a:r>
            <a:endParaRPr lang="en-US" sz="20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2952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Bradley Gratis" pitchFamily="66" charset="0"/>
              </a:rPr>
              <a:t>Art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 t="2129" r="4160" b="2129"/>
          <a:stretch>
            <a:fillRect/>
          </a:stretch>
        </p:blipFill>
        <p:spPr bwMode="auto">
          <a:xfrm>
            <a:off x="0" y="533400"/>
            <a:ext cx="29368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4225" y="914400"/>
            <a:ext cx="32797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438400" y="6027738"/>
            <a:ext cx="35814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Illumination—decoration of books or manuscripts 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6553200" y="51054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Book of </a:t>
            </a:r>
            <a:r>
              <a:rPr lang="en-US" sz="2400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Kells</a:t>
            </a:r>
            <a:endParaRPr lang="en-US" sz="2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Dublin, Ireland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radley Gratis" pitchFamily="66" charset="0"/>
              </a:rPr>
              <a:t>Tapestries 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5543550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7838" y="1371600"/>
            <a:ext cx="35861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81000" y="5288340"/>
            <a:ext cx="541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“Woven Paintings”</a:t>
            </a: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Functional art, Medieval </a:t>
            </a: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documents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Bayeux Tapestry—William the Conqueror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4921</TotalTime>
  <Words>152</Words>
  <Application>Microsoft Office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Default Design</vt:lpstr>
      <vt:lpstr>Revival of Learning &amp; Culture of the Middle Ages  The High Middle Ages</vt:lpstr>
      <vt:lpstr>Universities </vt:lpstr>
      <vt:lpstr>Scholasticism </vt:lpstr>
      <vt:lpstr>Literature </vt:lpstr>
      <vt:lpstr>Architecture </vt:lpstr>
      <vt:lpstr>Art</vt:lpstr>
      <vt:lpstr>Tapestries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&amp; Culture of the Middle Ages</dc:title>
  <dc:creator>Rebecca A. Jones</dc:creator>
  <cp:lastModifiedBy>rjones9</cp:lastModifiedBy>
  <cp:revision>154</cp:revision>
  <dcterms:created xsi:type="dcterms:W3CDTF">2009-03-12T23:41:01Z</dcterms:created>
  <dcterms:modified xsi:type="dcterms:W3CDTF">2013-11-22T12:36:01Z</dcterms:modified>
</cp:coreProperties>
</file>