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9" r:id="rId2"/>
    <p:sldId id="280" r:id="rId3"/>
    <p:sldId id="281" r:id="rId4"/>
    <p:sldId id="282" r:id="rId5"/>
    <p:sldId id="283" r:id="rId6"/>
    <p:sldId id="305" r:id="rId7"/>
    <p:sldId id="306" r:id="rId8"/>
    <p:sldId id="299" r:id="rId9"/>
    <p:sldId id="300" r:id="rId10"/>
    <p:sldId id="303" r:id="rId11"/>
    <p:sldId id="301" r:id="rId12"/>
    <p:sldId id="302" r:id="rId13"/>
    <p:sldId id="307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0AFFA-F364-401C-9692-B0419165021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4797C-74FF-4FA7-95CD-A7BB28DD5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74FD0E-AE4C-40D9-AA0C-A6682927A79A}" type="datetimeFigureOut">
              <a:rPr/>
              <a:pPr/>
              <a:t>10/22/2010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076863-FEA3-4BB9-A4AE-58EE9D2F1976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4FD0E-AE4C-40D9-AA0C-A6682927A79A}" type="datetimeFigureOut">
              <a:rPr lang="en-US" smtClean="0">
                <a:solidFill>
                  <a:srgbClr val="F4E7ED"/>
                </a:solidFill>
              </a:rPr>
              <a:pPr/>
              <a:t>2/12/2013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076863-FEA3-4BB9-A4AE-58EE9D2F1976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74FD0E-AE4C-40D9-AA0C-A6682927A79A}" type="datetimeFigureOut">
              <a:rPr lang="en-US" smtClean="0">
                <a:solidFill>
                  <a:srgbClr val="B13F9A"/>
                </a:solidFill>
              </a:rPr>
              <a:pPr/>
              <a:t>2/12/2013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076863-FEA3-4BB9-A4AE-58EE9D2F1976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courses.wcupa.edu/jones/his311/maps/slave-tr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03%20-%20The%20Virginia%20Company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courses.wcupa.edu/jones/his311/maps/slave-tr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57600" y="1676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was the Triangular Trade?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9416"/>
            <a:ext cx="3810000" cy="5248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 of trade between Europe, Africa, and the Americas. </a:t>
            </a:r>
          </a:p>
          <a:p>
            <a:r>
              <a:rPr lang="en-US" dirty="0"/>
              <a:t>Stage 1: Raw materials to Europe (tobacco, rum, sugar)</a:t>
            </a:r>
          </a:p>
          <a:p>
            <a:r>
              <a:rPr lang="en-US" dirty="0"/>
              <a:t>Stage 2: Manufactured goods to Africa (guns, cloth, rum)</a:t>
            </a:r>
          </a:p>
          <a:p>
            <a:r>
              <a:rPr lang="en-US" dirty="0"/>
              <a:t>Stage 3: Slaves to the Americas to make raw materials.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Slave Trade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416"/>
            <a:ext cx="6629400" cy="5248584"/>
          </a:xfrm>
        </p:spPr>
        <p:txBody>
          <a:bodyPr/>
          <a:lstStyle/>
          <a:p>
            <a:r>
              <a:rPr lang="en-US" dirty="0"/>
              <a:t>Europeans </a:t>
            </a:r>
            <a:r>
              <a:rPr lang="en-US" dirty="0" smtClean="0"/>
              <a:t>use </a:t>
            </a:r>
            <a:r>
              <a:rPr lang="en-US" dirty="0"/>
              <a:t>slave labor in their colonies to grow crops, mine, etc.</a:t>
            </a:r>
          </a:p>
          <a:p>
            <a:r>
              <a:rPr lang="en-US" dirty="0"/>
              <a:t>Native Americans used for </a:t>
            </a:r>
            <a:r>
              <a:rPr lang="en-US" dirty="0" smtClean="0"/>
              <a:t>awhile </a:t>
            </a:r>
          </a:p>
          <a:p>
            <a:pPr lvl="1"/>
            <a:r>
              <a:rPr lang="en-US" dirty="0" smtClean="0"/>
              <a:t>Ineffective</a:t>
            </a:r>
          </a:p>
          <a:p>
            <a:pPr lvl="1"/>
            <a:r>
              <a:rPr lang="en-US" dirty="0" smtClean="0"/>
              <a:t>Africans </a:t>
            </a:r>
            <a:r>
              <a:rPr lang="en-US" dirty="0"/>
              <a:t>began to be </a:t>
            </a:r>
            <a:r>
              <a:rPr lang="en-US" dirty="0" smtClean="0"/>
              <a:t>brought</a:t>
            </a:r>
            <a:endParaRPr lang="en-US" dirty="0"/>
          </a:p>
          <a:p>
            <a:r>
              <a:rPr lang="en-US" dirty="0" smtClean="0"/>
              <a:t>Became main </a:t>
            </a:r>
            <a:r>
              <a:rPr lang="en-US" dirty="0"/>
              <a:t>focus of Europe’s relations with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Mercantilism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Economic theory</a:t>
            </a:r>
          </a:p>
          <a:p>
            <a:pPr eaLnBrk="1" hangingPunct="1">
              <a:defRPr/>
            </a:pPr>
            <a:endParaRPr lang="en-US" dirty="0" smtClean="0">
              <a:solidFill>
                <a:srgbClr val="33CCFF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Idea of selling more goods than you buy (</a:t>
            </a:r>
            <a:r>
              <a:rPr lang="en-US" i="1" dirty="0" smtClean="0">
                <a:solidFill>
                  <a:schemeClr val="tx2"/>
                </a:solidFill>
              </a:rPr>
              <a:t>favorable balance of trade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defRPr/>
            </a:pPr>
            <a:endParaRPr lang="en-US" dirty="0" smtClean="0">
              <a:solidFill>
                <a:srgbClr val="33CCFF"/>
              </a:solidFill>
            </a:endParaRPr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government should play a big role </a:t>
            </a:r>
            <a:r>
              <a:rPr lang="en-US" dirty="0" smtClean="0"/>
              <a:t>in the economy to control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Capitalism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1" y="1447800"/>
            <a:ext cx="7315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Economic system based on private ownership and the investment of wealth for profit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$ $ $ In America $ $ $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524000"/>
            <a:ext cx="75469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Tobacco became a primary crop in N. America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Equaled profit for Americas and European sponsors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Joint-Stock Company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1" y="1371600"/>
            <a:ext cx="7239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Worked like a </a:t>
            </a:r>
            <a:r>
              <a:rPr lang="en-US" dirty="0" smtClean="0">
                <a:solidFill>
                  <a:schemeClr val="tx2"/>
                </a:solidFill>
              </a:rPr>
              <a:t>modern-day corporation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Wealthy people fund a venture/colony in hopes of a profitable return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Jamestown, England’s 1</a:t>
            </a:r>
            <a:r>
              <a:rPr lang="en-US" baseline="30000" dirty="0" smtClean="0"/>
              <a:t>st</a:t>
            </a:r>
            <a:r>
              <a:rPr lang="en-US" dirty="0" smtClean="0"/>
              <a:t> Colony was funded by a Joint-Stock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Glory, God, Gold</a:t>
            </a:r>
          </a:p>
          <a:p>
            <a:pPr lvl="1"/>
            <a:r>
              <a:rPr lang="en-US" dirty="0" smtClean="0"/>
              <a:t>Spirit of the Renaissance </a:t>
            </a:r>
          </a:p>
          <a:p>
            <a:pPr lvl="1"/>
            <a:r>
              <a:rPr lang="en-US" dirty="0" smtClean="0"/>
              <a:t>Spread Christianity </a:t>
            </a:r>
          </a:p>
          <a:p>
            <a:pPr lvl="1"/>
            <a:r>
              <a:rPr lang="en-US" dirty="0" smtClean="0"/>
              <a:t>Need new resources/trade </a:t>
            </a:r>
          </a:p>
          <a:p>
            <a:r>
              <a:rPr lang="en-US" dirty="0" smtClean="0"/>
              <a:t>Want to go to India</a:t>
            </a:r>
          </a:p>
          <a:p>
            <a:pPr lvl="1"/>
            <a:r>
              <a:rPr lang="en-US" dirty="0" smtClean="0"/>
              <a:t>Spices!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0178" name="Picture 2" descr="http://babailov.homestead.com/ForGoldGodGloryMural.Webs.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331213" cy="3810000"/>
          </a:xfrm>
          <a:prstGeom prst="rect">
            <a:avLst/>
          </a:prstGeom>
          <a:noFill/>
        </p:spPr>
      </p:pic>
      <p:pic>
        <p:nvPicPr>
          <p:cNvPr id="50180" name="Picture 4" descr="http://tinatsoi.com/images/offer/topphoto/003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343400"/>
            <a:ext cx="3218111" cy="21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tpaulscollege.ie/history/wp-content/uploads/2011/06/AgeExp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134475" cy="906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304800"/>
            <a:ext cx="3429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Why do they go the long way?</a:t>
            </a:r>
          </a:p>
          <a:p>
            <a:pPr marL="465138" indent="-290513">
              <a:buFont typeface="Arial" pitchFamily="34" charset="0"/>
              <a:buChar char="•"/>
            </a:pPr>
            <a:r>
              <a:rPr lang="en-US" dirty="0" smtClean="0"/>
              <a:t>Land is too dangerous</a:t>
            </a:r>
          </a:p>
          <a:p>
            <a:pPr marL="465138" indent="-290513">
              <a:buFont typeface="Arial" pitchFamily="34" charset="0"/>
              <a:buChar char="•"/>
            </a:pPr>
            <a:r>
              <a:rPr lang="en-US" dirty="0" smtClean="0"/>
              <a:t>Med already controlled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1066800"/>
            <a:ext cx="2057400" cy="1371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24200" y="762000"/>
            <a:ext cx="26670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19600" y="5410200"/>
            <a:ext cx="14478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Need their own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r>
              <a:rPr lang="en-US" dirty="0" smtClean="0"/>
              <a:t>New technology—better ships, navigation </a:t>
            </a:r>
          </a:p>
          <a:p>
            <a:endParaRPr lang="en-US" dirty="0"/>
          </a:p>
        </p:txBody>
      </p:sp>
      <p:pic>
        <p:nvPicPr>
          <p:cNvPr id="17410" name="Picture 2" descr="http://www.solarnavigator.net/images/compass_po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2743200" cy="2765029"/>
          </a:xfrm>
          <a:prstGeom prst="rect">
            <a:avLst/>
          </a:prstGeom>
          <a:noFill/>
        </p:spPr>
      </p:pic>
      <p:pic>
        <p:nvPicPr>
          <p:cNvPr id="17414" name="Picture 6" descr="http://upload.wikimedia.org/wikipedia/commons/archive/9/90/20100802141637!Astrolabe_(PSF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4816786" cy="3314700"/>
          </a:xfrm>
          <a:prstGeom prst="rect">
            <a:avLst/>
          </a:prstGeom>
          <a:noFill/>
        </p:spPr>
      </p:pic>
      <p:pic>
        <p:nvPicPr>
          <p:cNvPr id="17412" name="Picture 4" descr="http://bvapush.pbworks.com/f/carav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317310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/>
          <a:lstStyle/>
          <a:p>
            <a:r>
              <a:rPr lang="en-US" dirty="0" smtClean="0"/>
              <a:t>Dividing the World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9200"/>
            <a:ext cx="4343400" cy="5410200"/>
          </a:xfrm>
        </p:spPr>
        <p:txBody>
          <a:bodyPr/>
          <a:lstStyle/>
          <a:p>
            <a:r>
              <a:rPr lang="en-US" dirty="0" smtClean="0"/>
              <a:t>Spain and Portugal</a:t>
            </a:r>
          </a:p>
          <a:p>
            <a:pPr lvl="1"/>
            <a:r>
              <a:rPr lang="en-US" dirty="0" smtClean="0"/>
              <a:t>Biggest European powers </a:t>
            </a:r>
          </a:p>
          <a:p>
            <a:pPr lvl="1"/>
            <a:r>
              <a:rPr lang="en-US" dirty="0" smtClean="0"/>
              <a:t>Wealthy </a:t>
            </a:r>
          </a:p>
          <a:p>
            <a:pPr lvl="1"/>
            <a:r>
              <a:rPr lang="en-US" dirty="0" smtClean="0"/>
              <a:t>Best navigation technology </a:t>
            </a:r>
          </a:p>
          <a:p>
            <a:r>
              <a:rPr lang="en-US" dirty="0" smtClean="0"/>
              <a:t>Battle over the New World</a:t>
            </a:r>
          </a:p>
          <a:p>
            <a:pPr lvl="1"/>
            <a:r>
              <a:rPr lang="en-US" dirty="0" smtClean="0"/>
              <a:t>Both want control</a:t>
            </a:r>
          </a:p>
          <a:p>
            <a:pPr lvl="1"/>
            <a:r>
              <a:rPr lang="en-US" dirty="0" smtClean="0"/>
              <a:t>Battle for power</a:t>
            </a:r>
          </a:p>
          <a:p>
            <a:pPr lvl="1"/>
            <a:r>
              <a:rPr lang="en-US" dirty="0" smtClean="0"/>
              <a:t>Pope divides world:</a:t>
            </a:r>
          </a:p>
          <a:p>
            <a:pPr lvl="2"/>
            <a:r>
              <a:rPr lang="en-US" dirty="0" smtClean="0"/>
              <a:t> Line of Demarcation </a:t>
            </a:r>
            <a:endParaRPr lang="en-US" dirty="0"/>
          </a:p>
        </p:txBody>
      </p:sp>
      <p:pic>
        <p:nvPicPr>
          <p:cNvPr id="58372" name="Picture 4" descr="http://www.moonrings.com/images/destinations/spain-portugal/regions/spain-regions-map,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2542213" cy="2971800"/>
          </a:xfrm>
          <a:prstGeom prst="rect">
            <a:avLst/>
          </a:prstGeom>
          <a:noFill/>
        </p:spPr>
      </p:pic>
      <p:pic>
        <p:nvPicPr>
          <p:cNvPr id="58374" name="Picture 6" descr="http://mamontoff.files.wordpress.com/2012/01/conquistadors-treaty-of-tordesillas.jpg?w=5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17612"/>
            <a:ext cx="6375489" cy="324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Establishing colonies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move to Americas</a:t>
            </a:r>
          </a:p>
          <a:p>
            <a:r>
              <a:rPr lang="en-US" dirty="0" smtClean="0"/>
              <a:t>Mostly in Caribbean</a:t>
            </a:r>
          </a:p>
          <a:p>
            <a:r>
              <a:rPr lang="en-US" dirty="0" smtClean="0"/>
              <a:t>Sugar business </a:t>
            </a:r>
            <a:endParaRPr lang="en-US" dirty="0"/>
          </a:p>
        </p:txBody>
      </p:sp>
      <p:pic>
        <p:nvPicPr>
          <p:cNvPr id="90114" name="Picture 2" descr="http://www.spartacus.schoolnet.co.uk/USASsug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6324600" cy="3617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24200"/>
            <a:ext cx="4648200" cy="3514395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What was the Colombian Exchange?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9416"/>
            <a:ext cx="4343400" cy="5248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Massive exchange of plants, animals and diseases.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Moved </a:t>
            </a:r>
            <a:r>
              <a:rPr lang="en-US" dirty="0"/>
              <a:t>between the New and Old Worlds.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</a:t>
            </a:r>
            <a:r>
              <a:rPr lang="en-US" dirty="0"/>
              <a:t>the Americas: cows, horses, wheat, smallpox, </a:t>
            </a:r>
            <a:r>
              <a:rPr lang="en-US" dirty="0" smtClean="0"/>
              <a:t>etc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Europe: potatoes, tomatoes, tobacco, corn, </a:t>
            </a:r>
            <a:r>
              <a:rPr lang="en-US" dirty="0" smtClean="0"/>
              <a:t>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 descr="image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478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443</TotalTime>
  <Words>334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Exploration</vt:lpstr>
      <vt:lpstr>Reasons:</vt:lpstr>
      <vt:lpstr>Slide 3</vt:lpstr>
      <vt:lpstr>Slide 4</vt:lpstr>
      <vt:lpstr>Dividing the World</vt:lpstr>
      <vt:lpstr>Establishing colonies</vt:lpstr>
      <vt:lpstr>Colonies</vt:lpstr>
      <vt:lpstr>What was the Colombian Exchange?</vt:lpstr>
      <vt:lpstr>Slide 9</vt:lpstr>
      <vt:lpstr>What was the Triangular Trade?</vt:lpstr>
      <vt:lpstr>The Slave Trade</vt:lpstr>
      <vt:lpstr>Slide 12</vt:lpstr>
      <vt:lpstr>Mercantilism</vt:lpstr>
      <vt:lpstr>Capitalism</vt:lpstr>
      <vt:lpstr>$ $ $ In America $ $ $</vt:lpstr>
      <vt:lpstr>Joint-Stock Company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WCPSS</dc:creator>
  <cp:lastModifiedBy>rjones9</cp:lastModifiedBy>
  <cp:revision>41</cp:revision>
  <dcterms:created xsi:type="dcterms:W3CDTF">2010-03-11T14:00:57Z</dcterms:created>
  <dcterms:modified xsi:type="dcterms:W3CDTF">2013-02-12T15:46:50Z</dcterms:modified>
</cp:coreProperties>
</file>