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3" r:id="rId5"/>
    <p:sldId id="264" r:id="rId6"/>
    <p:sldId id="278" r:id="rId7"/>
    <p:sldId id="279" r:id="rId8"/>
    <p:sldId id="277" r:id="rId9"/>
    <p:sldId id="267" r:id="rId10"/>
    <p:sldId id="257" r:id="rId11"/>
    <p:sldId id="258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B2E68A-5F40-4C6F-83F4-F71CC18EDD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8737C5-B050-417E-8BC8-E65A3CB21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worldwar.com/posters/images/pp_uk_0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Nation-States within empires looking for self-determination</a:t>
            </a:r>
          </a:p>
          <a:p>
            <a:r>
              <a:rPr lang="en-US" dirty="0" smtClean="0"/>
              <a:t>Militarism</a:t>
            </a:r>
          </a:p>
          <a:p>
            <a:pPr lvl="1"/>
            <a:r>
              <a:rPr lang="en-US" dirty="0" smtClean="0"/>
              <a:t>German military build-up makes Allies nervous</a:t>
            </a:r>
          </a:p>
          <a:p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Conflict over colonies</a:t>
            </a:r>
          </a:p>
          <a:p>
            <a:pPr lvl="1"/>
            <a:r>
              <a:rPr lang="en-US" dirty="0" smtClean="0"/>
              <a:t>Conflict spills into colonies (What makes this a true World War)</a:t>
            </a:r>
          </a:p>
          <a:p>
            <a:r>
              <a:rPr lang="en-US" dirty="0" smtClean="0"/>
              <a:t>Alliances</a:t>
            </a:r>
          </a:p>
          <a:p>
            <a:pPr lvl="1"/>
            <a:r>
              <a:rPr lang="en-US" dirty="0" smtClean="0"/>
              <a:t>Draws other nations into small conflicts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019800" cy="4715184"/>
          </a:xfrm>
        </p:spPr>
        <p:txBody>
          <a:bodyPr>
            <a:normAutofit/>
          </a:bodyPr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$338 Billion </a:t>
            </a:r>
          </a:p>
          <a:p>
            <a:pPr lvl="1"/>
            <a:r>
              <a:rPr lang="en-US" dirty="0" smtClean="0"/>
              <a:t>Euro cities destroyed </a:t>
            </a:r>
          </a:p>
          <a:p>
            <a:pPr lvl="1"/>
            <a:r>
              <a:rPr lang="en-US" dirty="0" smtClean="0"/>
              <a:t>22 Million deaths—1/2 non military </a:t>
            </a:r>
          </a:p>
          <a:p>
            <a:r>
              <a:rPr lang="en-US" dirty="0" smtClean="0"/>
              <a:t>“Lost Generation”</a:t>
            </a:r>
          </a:p>
          <a:p>
            <a:pPr lvl="1"/>
            <a:r>
              <a:rPr lang="en-US" dirty="0" smtClean="0"/>
              <a:t>18-30 yr old men </a:t>
            </a:r>
          </a:p>
          <a:p>
            <a:pPr lvl="1"/>
            <a:r>
              <a:rPr lang="en-US" dirty="0" smtClean="0"/>
              <a:t>Shell Shock (PTSD)/Survivors’ guilt</a:t>
            </a:r>
          </a:p>
          <a:p>
            <a:r>
              <a:rPr lang="en-US" dirty="0" smtClean="0"/>
              <a:t>New Tech—change how war is fought 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3857625"/>
            <a:ext cx="2800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Four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Wilson, USA—wants peace </a:t>
            </a:r>
          </a:p>
          <a:p>
            <a:r>
              <a:rPr lang="en-US" dirty="0" smtClean="0"/>
              <a:t>Orlando, Italy—wants to fit in </a:t>
            </a:r>
          </a:p>
          <a:p>
            <a:r>
              <a:rPr lang="en-US" dirty="0" smtClean="0"/>
              <a:t>Clemenceau, France—want revenge! </a:t>
            </a:r>
          </a:p>
          <a:p>
            <a:r>
              <a:rPr lang="en-US" dirty="0" smtClean="0"/>
              <a:t>George, Great Britain—want revenge!</a:t>
            </a:r>
          </a:p>
          <a:p>
            <a:r>
              <a:rPr lang="en-US" dirty="0" smtClean="0"/>
              <a:t>Russia not invited</a:t>
            </a:r>
          </a:p>
          <a:p>
            <a:r>
              <a:rPr lang="en-US" dirty="0" smtClean="0"/>
              <a:t>Germany not invited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http://upload.wikimedia.org/wikipedia/commons/5/5a/Big_f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74"/>
            <a:ext cx="428625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772400" cy="5248584"/>
          </a:xfrm>
        </p:spPr>
        <p:txBody>
          <a:bodyPr>
            <a:normAutofit/>
          </a:bodyPr>
          <a:lstStyle/>
          <a:p>
            <a:r>
              <a:rPr lang="en-US" dirty="0" smtClean="0"/>
              <a:t>League of Nations </a:t>
            </a:r>
          </a:p>
          <a:p>
            <a:pPr lvl="1"/>
            <a:r>
              <a:rPr lang="en-US" dirty="0" smtClean="0"/>
              <a:t>Part of 14 points</a:t>
            </a:r>
          </a:p>
          <a:p>
            <a:pPr lvl="1"/>
            <a:r>
              <a:rPr lang="en-US" dirty="0" smtClean="0"/>
              <a:t>Create a worldwide peace keeping org.</a:t>
            </a:r>
          </a:p>
          <a:p>
            <a:r>
              <a:rPr lang="en-US" dirty="0" smtClean="0"/>
              <a:t>War Guilt Clause</a:t>
            </a:r>
          </a:p>
          <a:p>
            <a:pPr lvl="1"/>
            <a:r>
              <a:rPr lang="en-US" dirty="0" smtClean="0"/>
              <a:t>Germany forced to take blame</a:t>
            </a:r>
          </a:p>
          <a:p>
            <a:pPr lvl="1"/>
            <a:r>
              <a:rPr lang="en-US" dirty="0" smtClean="0"/>
              <a:t>Cut military </a:t>
            </a:r>
          </a:p>
          <a:p>
            <a:pPr lvl="1"/>
            <a:r>
              <a:rPr lang="en-US" dirty="0" smtClean="0"/>
              <a:t>Pay back (</a:t>
            </a:r>
            <a:r>
              <a:rPr lang="en-US" i="1" dirty="0" smtClean="0"/>
              <a:t>reparations)</a:t>
            </a:r>
            <a:r>
              <a:rPr lang="en-US" dirty="0" smtClean="0"/>
              <a:t> Allies for cost of war</a:t>
            </a:r>
          </a:p>
          <a:p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Countries choose boundaries </a:t>
            </a:r>
          </a:p>
          <a:p>
            <a:pPr lvl="1"/>
            <a:r>
              <a:rPr lang="en-US" dirty="0" smtClean="0"/>
              <a:t>Break up of A-H and Ottoman </a:t>
            </a:r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German &amp; Austrian colonies given to Britain and France (“Mandates”)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950747"/>
          <a:ext cx="7086600" cy="590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Treaty Settlement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</a:tr>
              <a:tr h="691076">
                <a:tc>
                  <a:txBody>
                    <a:bodyPr/>
                    <a:lstStyle/>
                    <a:p>
                      <a:r>
                        <a:rPr lang="en-US" dirty="0" smtClean="0"/>
                        <a:t>War Debt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 had to pay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reparations</a:t>
                      </a:r>
                      <a:r>
                        <a:rPr lang="en-US" i="0" baseline="0" dirty="0" smtClean="0"/>
                        <a:t> for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Hurt Germany’s economy</a:t>
                      </a:r>
                      <a:endParaRPr lang="en-US" dirty="0"/>
                    </a:p>
                  </a:txBody>
                  <a:tcPr/>
                </a:tc>
              </a:tr>
              <a:tr h="1192817">
                <a:tc>
                  <a:txBody>
                    <a:bodyPr/>
                    <a:lstStyle/>
                    <a:p>
                      <a:r>
                        <a:rPr lang="en-US" dirty="0" smtClean="0"/>
                        <a:t>Fear of German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Limits German military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 resents these demands</a:t>
                      </a:r>
                      <a:endParaRPr lang="en-US" dirty="0"/>
                    </a:p>
                  </a:txBody>
                  <a:tcPr/>
                </a:tc>
              </a:tr>
              <a:tr h="691076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new states/countries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ethnic</a:t>
                      </a:r>
                      <a:r>
                        <a:rPr lang="en-US" baseline="0" dirty="0" smtClean="0"/>
                        <a:t> groups had unwanted minorities in their state</a:t>
                      </a:r>
                      <a:endParaRPr lang="en-US" dirty="0"/>
                    </a:p>
                  </a:txBody>
                  <a:tcPr/>
                </a:tc>
              </a:tr>
              <a:tr h="691076">
                <a:tc>
                  <a:txBody>
                    <a:bodyPr/>
                    <a:lstStyle/>
                    <a:p>
                      <a:r>
                        <a:rPr lang="en-US" dirty="0" smtClean="0"/>
                        <a:t>Colonies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Gave some of Germ/Austria’s colonies to GB/France (</a:t>
                      </a:r>
                      <a:r>
                        <a:rPr lang="en-US" i="1" baseline="0" dirty="0" smtClean="0"/>
                        <a:t>mandates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Added</a:t>
                      </a:r>
                      <a:r>
                        <a:rPr lang="en-US" baseline="0" dirty="0" smtClean="0"/>
                        <a:t> to Imperialism rather than solving it</a:t>
                      </a:r>
                      <a:endParaRPr lang="en-US" dirty="0"/>
                    </a:p>
                  </a:txBody>
                  <a:tcPr/>
                </a:tc>
              </a:tr>
              <a:tr h="691076">
                <a:tc>
                  <a:txBody>
                    <a:bodyPr/>
                    <a:lstStyle/>
                    <a:p>
                      <a:r>
                        <a:rPr lang="en-US" dirty="0" smtClean="0"/>
                        <a:t>Worldwide</a:t>
                      </a:r>
                      <a:r>
                        <a:rPr lang="en-US" baseline="0" dirty="0" smtClean="0"/>
                        <a:t> peace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League</a:t>
                      </a:r>
                      <a:r>
                        <a:rPr lang="en-US" baseline="0" dirty="0" smtClean="0"/>
                        <a:t> of 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didn’t join, weakens</a:t>
                      </a:r>
                      <a:r>
                        <a:rPr lang="en-US" baseline="0" dirty="0" smtClean="0"/>
                        <a:t> League’s power, ineffective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762000"/>
          </a:xfrm>
        </p:spPr>
        <p:txBody>
          <a:bodyPr/>
          <a:lstStyle/>
          <a:p>
            <a:r>
              <a:rPr lang="en-US" dirty="0" smtClean="0"/>
              <a:t>Treaty of Versailles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Powder Keg</a:t>
            </a:r>
          </a:p>
          <a:p>
            <a:pPr lvl="1"/>
            <a:r>
              <a:rPr lang="en-US" dirty="0" smtClean="0"/>
              <a:t>Europe is ready to blow</a:t>
            </a:r>
          </a:p>
          <a:p>
            <a:pPr lvl="1"/>
            <a:r>
              <a:rPr lang="en-US" dirty="0" smtClean="0"/>
              <a:t>Bosnia tries to break away from Austria to join Serbia </a:t>
            </a:r>
          </a:p>
          <a:p>
            <a:r>
              <a:rPr lang="en-US" dirty="0" smtClean="0"/>
              <a:t>Assassination</a:t>
            </a:r>
          </a:p>
          <a:p>
            <a:pPr lvl="1"/>
            <a:r>
              <a:rPr lang="en-US" dirty="0" smtClean="0"/>
              <a:t>Serbian terrorist group The Black Hand kills Austrian Archduke Franz Ferdinand</a:t>
            </a:r>
          </a:p>
          <a:p>
            <a:pPr lvl="1"/>
            <a:r>
              <a:rPr lang="en-US" dirty="0" smtClean="0"/>
              <a:t>Austria threatens to send troops </a:t>
            </a:r>
          </a:p>
          <a:p>
            <a:pPr lvl="1"/>
            <a:r>
              <a:rPr lang="en-US" dirty="0" smtClean="0"/>
              <a:t>Russia threatens Austria</a:t>
            </a:r>
          </a:p>
          <a:p>
            <a:pPr lvl="1"/>
            <a:r>
              <a:rPr lang="en-US" dirty="0" smtClean="0"/>
              <a:t>Germany threatens Russia</a:t>
            </a:r>
          </a:p>
          <a:p>
            <a:pPr lvl="1"/>
            <a:r>
              <a:rPr lang="en-US" dirty="0" smtClean="0"/>
              <a:t>France threatens Germany</a:t>
            </a:r>
          </a:p>
          <a:p>
            <a:pPr lvl="1"/>
            <a:r>
              <a:rPr lang="en-US" dirty="0" smtClean="0"/>
              <a:t>Germany threatens France</a:t>
            </a:r>
          </a:p>
          <a:p>
            <a:pPr lvl="1"/>
            <a:r>
              <a:rPr lang="en-US" dirty="0" smtClean="0"/>
              <a:t>Britain threatens Germany</a:t>
            </a:r>
          </a:p>
          <a:p>
            <a:pPr lvl="1"/>
            <a:r>
              <a:rPr lang="en-US" dirty="0" smtClean="0"/>
              <a:t>You get the idea….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Austria-Hungary </a:t>
            </a:r>
          </a:p>
          <a:p>
            <a:pPr lvl="1"/>
            <a:r>
              <a:rPr lang="en-US" dirty="0" smtClean="0"/>
              <a:t>Ottoman Empire (Turkey)</a:t>
            </a:r>
          </a:p>
          <a:p>
            <a:pPr lvl="1"/>
            <a:r>
              <a:rPr lang="en-US" dirty="0" smtClean="0"/>
              <a:t>At first Italy</a:t>
            </a:r>
          </a:p>
          <a:p>
            <a:r>
              <a:rPr lang="en-US" dirty="0" smtClean="0"/>
              <a:t>Allied </a:t>
            </a:r>
            <a:r>
              <a:rPr lang="en-US" dirty="0" smtClean="0"/>
              <a:t>Powers</a:t>
            </a:r>
          </a:p>
          <a:p>
            <a:pPr lvl="1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Eventually </a:t>
            </a:r>
            <a:r>
              <a:rPr lang="en-US" dirty="0" smtClean="0"/>
              <a:t>USA (1917)</a:t>
            </a:r>
          </a:p>
          <a:p>
            <a:pPr lvl="1"/>
            <a:r>
              <a:rPr lang="en-US" dirty="0" smtClean="0"/>
              <a:t>And Italy switches side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Schlieffen Plan</a:t>
            </a:r>
          </a:p>
          <a:p>
            <a:pPr lvl="1"/>
            <a:r>
              <a:rPr lang="en-US" dirty="0" smtClean="0"/>
              <a:t>Plan to avoid 2 fronts, quickly defeat the French and turn to Russia</a:t>
            </a:r>
          </a:p>
          <a:p>
            <a:r>
              <a:rPr lang="en-US" dirty="0" smtClean="0"/>
              <a:t>Trench Warfare</a:t>
            </a:r>
          </a:p>
          <a:p>
            <a:pPr lvl="1"/>
            <a:r>
              <a:rPr lang="en-US" dirty="0" smtClean="0"/>
              <a:t>Slow, hard, miserable </a:t>
            </a:r>
          </a:p>
          <a:p>
            <a:r>
              <a:rPr lang="en-US" dirty="0" smtClean="0"/>
              <a:t>Weapons</a:t>
            </a:r>
          </a:p>
          <a:p>
            <a:pPr lvl="1"/>
            <a:r>
              <a:rPr lang="en-US" dirty="0" smtClean="0"/>
              <a:t>Mechanized war: Tanks, planes, flamethrowers, machine guns</a:t>
            </a:r>
          </a:p>
          <a:p>
            <a:pPr lvl="1"/>
            <a:r>
              <a:rPr lang="en-US" dirty="0" smtClean="0"/>
              <a:t>Chemical war: poison gas</a:t>
            </a:r>
          </a:p>
          <a:p>
            <a:r>
              <a:rPr lang="en-US" dirty="0" smtClean="0"/>
              <a:t>Eastern Front</a:t>
            </a:r>
          </a:p>
          <a:p>
            <a:pPr lvl="1"/>
            <a:r>
              <a:rPr lang="en-US" dirty="0" smtClean="0"/>
              <a:t>Russian front </a:t>
            </a:r>
          </a:p>
          <a:p>
            <a:r>
              <a:rPr lang="en-US" dirty="0" smtClean="0"/>
              <a:t>Western Front</a:t>
            </a:r>
          </a:p>
          <a:p>
            <a:pPr lvl="1"/>
            <a:r>
              <a:rPr lang="en-US" dirty="0" smtClean="0"/>
              <a:t>French front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Life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War—</a:t>
            </a:r>
          </a:p>
          <a:p>
            <a:pPr lvl="1"/>
            <a:r>
              <a:rPr lang="en-US" dirty="0" smtClean="0"/>
              <a:t>War on civilians (non-military)</a:t>
            </a:r>
          </a:p>
          <a:p>
            <a:pPr lvl="1"/>
            <a:r>
              <a:rPr lang="en-US" dirty="0" smtClean="0"/>
              <a:t>Destroy cities, towns</a:t>
            </a:r>
          </a:p>
          <a:p>
            <a:r>
              <a:rPr lang="en-US" dirty="0" smtClean="0"/>
              <a:t>Propaganda—</a:t>
            </a:r>
          </a:p>
          <a:p>
            <a:pPr lvl="1"/>
            <a:r>
              <a:rPr lang="en-US" dirty="0" smtClean="0"/>
              <a:t>Selling the war to citizens</a:t>
            </a:r>
          </a:p>
          <a:p>
            <a:pPr lvl="1"/>
            <a:r>
              <a:rPr lang="en-US" dirty="0" smtClean="0"/>
              <a:t>Posters, movies, etc</a:t>
            </a:r>
          </a:p>
          <a:p>
            <a:r>
              <a:rPr lang="en-US" dirty="0" smtClean="0"/>
              <a:t>Rationing—</a:t>
            </a:r>
          </a:p>
          <a:p>
            <a:pPr lvl="1"/>
            <a:r>
              <a:rPr lang="en-US" dirty="0" smtClean="0"/>
              <a:t>Save/grow own food</a:t>
            </a:r>
          </a:p>
          <a:p>
            <a:r>
              <a:rPr lang="en-US" dirty="0" smtClean="0"/>
              <a:t>Women—</a:t>
            </a:r>
          </a:p>
          <a:p>
            <a:pPr lvl="1"/>
            <a:r>
              <a:rPr lang="en-US" dirty="0" smtClean="0"/>
              <a:t>Men go to fight, women go to work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pp_ger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73355"/>
            <a:ext cx="3533775" cy="5294046"/>
          </a:xfrm>
          <a:noFill/>
          <a:ln/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90600" y="60198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GERMANY</a:t>
            </a:r>
          </a:p>
        </p:txBody>
      </p:sp>
      <p:pic>
        <p:nvPicPr>
          <p:cNvPr id="45065" name="Picture 9" descr="pp_uk_07_sm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0723" y="152400"/>
            <a:ext cx="3810277" cy="5801626"/>
          </a:xfrm>
          <a:ln/>
        </p:spPr>
      </p:pic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953000" y="5943600"/>
            <a:ext cx="3505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GREAT </a:t>
            </a:r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BRITAIN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 descr="pp_uk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685800"/>
            <a:ext cx="3648064" cy="5417574"/>
          </a:xfrm>
          <a:noFill/>
          <a:ln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U.S.A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029200" y="6096000"/>
            <a:ext cx="3505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GREAT </a:t>
            </a:r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BRITAIN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41" name="Picture 13" descr="pp_us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762000"/>
            <a:ext cx="3987661" cy="5105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23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earnnc.org/lp/media/uploads/2009/08/a-1038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052"/>
            <a:ext cx="4045928" cy="61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72" y="381000"/>
            <a:ext cx="412712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3505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GREAT </a:t>
            </a:r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BRITAIN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29200" y="6096000"/>
            <a:ext cx="3505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GERMANY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joins in 1917</a:t>
            </a:r>
          </a:p>
          <a:p>
            <a:pPr lvl="1"/>
            <a:r>
              <a:rPr lang="en-US" dirty="0" smtClean="0"/>
              <a:t>Boosts morale of Allies</a:t>
            </a:r>
            <a:endParaRPr lang="en-US" dirty="0" smtClean="0"/>
          </a:p>
          <a:p>
            <a:r>
              <a:rPr lang="en-US" dirty="0" smtClean="0"/>
              <a:t>Treaty </a:t>
            </a:r>
            <a:r>
              <a:rPr lang="en-US" dirty="0" smtClean="0"/>
              <a:t>of Brest-</a:t>
            </a:r>
            <a:r>
              <a:rPr lang="en-US" dirty="0" err="1" smtClean="0"/>
              <a:t>Litvosk</a:t>
            </a:r>
            <a:r>
              <a:rPr lang="en-US" dirty="0" smtClean="0"/>
              <a:t>—</a:t>
            </a:r>
          </a:p>
          <a:p>
            <a:pPr lvl="1"/>
            <a:r>
              <a:rPr lang="en-US" dirty="0" smtClean="0"/>
              <a:t>Russia drops out (Revolution at home, establishment of USSR)</a:t>
            </a:r>
          </a:p>
          <a:p>
            <a:r>
              <a:rPr lang="en-US" dirty="0" smtClean="0"/>
              <a:t>Armistice</a:t>
            </a:r>
          </a:p>
          <a:p>
            <a:pPr lvl="1"/>
            <a:r>
              <a:rPr lang="en-US" dirty="0" smtClean="0"/>
              <a:t>The eleventh day, in the eleventh month, at the eleventh hour (Nov 11, 1918) </a:t>
            </a:r>
          </a:p>
          <a:p>
            <a:pPr lvl="1"/>
            <a:r>
              <a:rPr lang="en-US" dirty="0" smtClean="0"/>
              <a:t>Germany surrenders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6713</TotalTime>
  <Words>479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Causes </vt:lpstr>
      <vt:lpstr>Spark of the War</vt:lpstr>
      <vt:lpstr>Sides </vt:lpstr>
      <vt:lpstr>Fighting </vt:lpstr>
      <vt:lpstr>Impact on Life </vt:lpstr>
      <vt:lpstr>PowerPoint Presentation</vt:lpstr>
      <vt:lpstr>PowerPoint Presentation</vt:lpstr>
      <vt:lpstr>PowerPoint Presentation</vt:lpstr>
      <vt:lpstr>End of the War</vt:lpstr>
      <vt:lpstr>Legacy of WWI</vt:lpstr>
      <vt:lpstr>The Big Four</vt:lpstr>
      <vt:lpstr>Treaty of Versailles</vt:lpstr>
      <vt:lpstr>Treaty of Versailles 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WCPSS</dc:creator>
  <cp:lastModifiedBy>Rebecca Jones</cp:lastModifiedBy>
  <cp:revision>46</cp:revision>
  <dcterms:created xsi:type="dcterms:W3CDTF">2010-05-06T12:32:28Z</dcterms:created>
  <dcterms:modified xsi:type="dcterms:W3CDTF">2015-05-01T11:03:57Z</dcterms:modified>
</cp:coreProperties>
</file>