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58" r:id="rId5"/>
    <p:sldId id="282" r:id="rId6"/>
    <p:sldId id="283" r:id="rId7"/>
    <p:sldId id="259" r:id="rId8"/>
    <p:sldId id="261" r:id="rId9"/>
    <p:sldId id="260"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 id="286" r:id="rId23"/>
    <p:sldId id="273" r:id="rId24"/>
    <p:sldId id="274" r:id="rId25"/>
    <p:sldId id="280" r:id="rId26"/>
    <p:sldId id="281" r:id="rId27"/>
    <p:sldId id="275" r:id="rId28"/>
    <p:sldId id="285"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17" autoAdjust="0"/>
    <p:restoredTop sz="94624" autoAdjust="0"/>
  </p:normalViewPr>
  <p:slideViewPr>
    <p:cSldViewPr>
      <p:cViewPr varScale="1">
        <p:scale>
          <a:sx n="70" d="100"/>
          <a:sy n="70" d="100"/>
        </p:scale>
        <p:origin x="-852" y="-1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9FD96-CDF4-4CE4-AF05-03988B4EDF32}" type="datetimeFigureOut">
              <a:rPr lang="en-US" smtClean="0"/>
              <a:pPr/>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22039B-12B1-484C-A761-797F75EF5A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22039B-12B1-484C-A761-797F75EF5AE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3C266-63EE-4273-88D8-6BF602CC2C1F}"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DC827-1ACE-4F82-8EF2-D1469F0E77B4}" type="datetimeFigureOut">
              <a:rPr lang="en-US">
                <a:solidFill>
                  <a:prstClr val="black">
                    <a:tint val="75000"/>
                  </a:prstClr>
                </a:solidFill>
              </a: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B8100-A4A9-401F-8F71-AD3F8852BF2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3C266-63EE-4273-88D8-6BF602CC2C1F}" type="datetimeFigureOut">
              <a:rPr lang="en-US" smtClean="0"/>
              <a:pPr/>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3C266-63EE-4273-88D8-6BF602CC2C1F}" type="datetimeFigureOut">
              <a:rPr lang="en-US" smtClean="0"/>
              <a:pPr/>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3C266-63EE-4273-88D8-6BF602CC2C1F}" type="datetimeFigureOut">
              <a:rPr lang="en-US" smtClean="0"/>
              <a:pPr/>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3C266-63EE-4273-88D8-6BF602CC2C1F}" type="datetimeFigureOut">
              <a:rPr lang="en-US" smtClean="0"/>
              <a:pPr/>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3C266-63EE-4273-88D8-6BF602CC2C1F}" type="datetimeFigureOut">
              <a:rPr lang="en-US" smtClean="0"/>
              <a:pPr/>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3C266-63EE-4273-88D8-6BF602CC2C1F}" type="datetimeFigureOut">
              <a:rPr lang="en-US" smtClean="0"/>
              <a:pPr/>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3C266-63EE-4273-88D8-6BF602CC2C1F}" type="datetimeFigureOut">
              <a:rPr lang="en-US" smtClean="0"/>
              <a:pPr/>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ECEDF-ADA8-4889-B7FB-F0AE6EC238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3C266-63EE-4273-88D8-6BF602CC2C1F}" type="datetimeFigureOut">
              <a:rPr lang="en-US" smtClean="0"/>
              <a:pPr/>
              <a:t>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ECEDF-ADA8-4889-B7FB-F0AE6EC238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C827-1ACE-4F82-8EF2-D1469F0E77B4}" type="datetimeFigureOut">
              <a:rPr lang="en-US" smtClean="0">
                <a:solidFill>
                  <a:prstClr val="black">
                    <a:tint val="75000"/>
                  </a:prstClr>
                </a:solidFill>
              </a:rPr>
              <a:pPr/>
              <a:t>2/1/2013</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B8100-A4A9-401F-8F71-AD3F8852BF22}" type="slidenum">
              <a:rPr lang="en-US" smtClean="0">
                <a:solidFill>
                  <a:prstClr val="black">
                    <a:tint val="75000"/>
                  </a:prstClr>
                </a:solidFill>
              </a:rPr>
              <a:pPr/>
              <a:t>‹#›</a:t>
            </a:fld>
            <a:endParaRPr lang="en-US"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gi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www.google.com/imgres?imgurl=http://www.tudorjewels.com/photographs/jane%20seymour%20portrait.jpg&amp;imgrefurl=http://www.tudorjewels.com/jane%20seymour.htm&amp;usg=__RiyPEfnLpc9wQNS1-FvjgUIOkQc=&amp;h=497&amp;w=396&amp;sz=57&amp;hl=en&amp;start=5&amp;zoom=1&amp;um=1&amp;itbs=1&amp;tbnid=HhwsmP78TTmAQM:&amp;tbnh=130&amp;tbnw=104&amp;prev=/images?q=jane+seymour+queen&amp;um=1&amp;hl=en&amp;rls=com.microsoft:*&amp;tbs=isch:1"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www.google.com/imgres?imgurl=http://www.britannia.com/bios/images/khoward.jpg&amp;imgrefurl=http://www.britannia.com/bios/khoward.html&amp;usg=__xXr8KUHWtsBtmvB52TFKrZnkLlw=&amp;h=257&amp;w=200&amp;sz=14&amp;hl=en&amp;start=1&amp;zoom=1&amp;um=1&amp;itbs=1&amp;tbnid=f9XQgnfwJmz_yM:&amp;tbnh=112&amp;tbnw=87&amp;prev=/images?q=katherine+howard&amp;um=1&amp;hl=en&amp;sa=N&amp;rls=com.microsoft:*&amp;tbs=isch:1" TargetMode="External"/><Relationship Id="rId1" Type="http://schemas.openxmlformats.org/officeDocument/2006/relationships/slideLayout" Target="../slideLayouts/slideLayout13.xml"/><Relationship Id="rId6" Type="http://schemas.openxmlformats.org/officeDocument/2006/relationships/hyperlink" Target="http://www.google.com/imgres?imgurl=http://upload.wikimedia.org/wikipedia/commons/6/63/Anne_Boleyn.png&amp;imgrefurl=http://commons.wikimedia.org/wiki/File:Anne_Boleyn.png&amp;usg=__26DPmsPQ0uCZYziSZGUP6YdXdbo=&amp;h=1143&amp;w=1026&amp;sz=1793&amp;hl=en&amp;start=7&amp;zoom=1&amp;um=1&amp;itbs=1&amp;tbnid=kfwCq5MgrMytuM:&amp;tbnh=150&amp;tbnw=135&amp;prev=/images?q=anne+boleyn&amp;um=1&amp;hl=en&amp;rls=com.microsoft:*&amp;tbs=isch:1" TargetMode="External"/><Relationship Id="rId11" Type="http://schemas.openxmlformats.org/officeDocument/2006/relationships/image" Target="../media/image35.jpeg"/><Relationship Id="rId5" Type="http://schemas.openxmlformats.org/officeDocument/2006/relationships/image" Target="../media/image32.jpeg"/><Relationship Id="rId10" Type="http://schemas.openxmlformats.org/officeDocument/2006/relationships/hyperlink" Target="http://www.google.com/imgres?imgurl=http://www.evilwaves.com/issues/00015/content/image/viva_cleves_00015.jpg&amp;imgrefurl=http://qwickstep.com/search/anne-of-cleves.html&amp;usg=__XgNl0afzMq-IzM1gcD7ZKHinvdk=&amp;h=338&amp;w=338&amp;sz=46&amp;hl=en&amp;start=13&amp;zoom=1&amp;um=1&amp;itbs=1&amp;tbnid=zz_v9ifLDh8IHM:&amp;tbnh=119&amp;tbnw=119&amp;prev=/images?q=anne+of+cleves&amp;um=1&amp;hl=en&amp;rls=com.microsoft:*&amp;tbs=isch:1" TargetMode="External"/><Relationship Id="rId4" Type="http://schemas.openxmlformats.org/officeDocument/2006/relationships/hyperlink" Target="http://www.google.com/imgres?imgurl=http://jack-of-all-trades.ca/meandmine/ab17.jpg&amp;imgrefurl=http://jack-of-all-trades.ca/meandmine/photos.html&amp;usg=__NgIitonxv3ARCydulFb0qlHZGno=&amp;h=666&amp;w=500&amp;sz=51&amp;hl=en&amp;start=3&amp;zoom=1&amp;um=1&amp;itbs=1&amp;tbnid=CwP-fIJwjv348M:&amp;tbnh=138&amp;tbnw=104&amp;prev=/images?q=katherine+of+aragon&amp;um=1&amp;hl=en&amp;rls=com.microsoft:*&amp;tbs=isch:1" TargetMode="External"/><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youtube.com/watch?v=-fadCAHjN-s"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9/95/Catherine_of_France.jp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07%20The%20Traitor's%20Gate,%20Murder%20of%20the%20Child%20Princes.wma"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solidFill>
                  <a:schemeClr val="bg1"/>
                </a:solidFill>
              </a:rPr>
              <a:t>A Brief History of the </a:t>
            </a:r>
            <a:r>
              <a:rPr lang="en-US" dirty="0" err="1" smtClean="0">
                <a:solidFill>
                  <a:schemeClr val="bg1"/>
                </a:solidFill>
              </a:rPr>
              <a:t>Plantagenets</a:t>
            </a:r>
            <a:r>
              <a:rPr lang="en-US" dirty="0" smtClean="0">
                <a:solidFill>
                  <a:schemeClr val="bg1"/>
                </a:solidFill>
              </a:rPr>
              <a:t> &amp; the Tudors </a:t>
            </a:r>
            <a:endParaRPr lang="en-US" dirty="0">
              <a:solidFill>
                <a:schemeClr val="bg1"/>
              </a:solidFill>
            </a:endParaRPr>
          </a:p>
        </p:txBody>
      </p:sp>
      <p:sp>
        <p:nvSpPr>
          <p:cNvPr id="3" name="Subtitle 2"/>
          <p:cNvSpPr>
            <a:spLocks noGrp="1"/>
          </p:cNvSpPr>
          <p:nvPr>
            <p:ph type="subTitle" idx="1"/>
          </p:nvPr>
        </p:nvSpPr>
        <p:spPr>
          <a:xfrm>
            <a:off x="838200" y="5334000"/>
            <a:ext cx="7315200" cy="1295400"/>
          </a:xfrm>
        </p:spPr>
        <p:txBody>
          <a:bodyPr>
            <a:normAutofit fontScale="92500" lnSpcReduction="20000"/>
          </a:bodyPr>
          <a:lstStyle/>
          <a:p>
            <a:r>
              <a:rPr lang="en-US" dirty="0" smtClean="0">
                <a:solidFill>
                  <a:schemeClr val="bg1"/>
                </a:solidFill>
              </a:rPr>
              <a:t>Or: A long and complicated stint in British History when everyone was named either Edward, Richard, or Henry. </a:t>
            </a:r>
            <a:endParaRPr lang="en-US" dirty="0">
              <a:solidFill>
                <a:schemeClr val="bg1"/>
              </a:solidFill>
            </a:endParaRPr>
          </a:p>
        </p:txBody>
      </p:sp>
      <p:pic>
        <p:nvPicPr>
          <p:cNvPr id="11266" name="Picture 2" descr="http://www.cartoonstock.com/lowres/mly0371l.jpg"/>
          <p:cNvPicPr>
            <a:picLocks noChangeAspect="1" noChangeArrowheads="1"/>
          </p:cNvPicPr>
          <p:nvPr/>
        </p:nvPicPr>
        <p:blipFill>
          <a:blip r:embed="rId2" cstate="print"/>
          <a:srcRect/>
          <a:stretch>
            <a:fillRect/>
          </a:stretch>
        </p:blipFill>
        <p:spPr bwMode="auto">
          <a:xfrm>
            <a:off x="2590800" y="1828800"/>
            <a:ext cx="3641766" cy="3505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C00000"/>
                </a:solidFill>
              </a:rPr>
              <a:t>Henry VII</a:t>
            </a:r>
            <a:endParaRPr lang="en-US" dirty="0">
              <a:solidFill>
                <a:srgbClr val="C00000"/>
              </a:solidFill>
            </a:endParaRPr>
          </a:p>
        </p:txBody>
      </p:sp>
      <p:sp>
        <p:nvSpPr>
          <p:cNvPr id="3" name="Content Placeholder 2"/>
          <p:cNvSpPr>
            <a:spLocks noGrp="1"/>
          </p:cNvSpPr>
          <p:nvPr>
            <p:ph idx="1"/>
          </p:nvPr>
        </p:nvSpPr>
        <p:spPr>
          <a:xfrm>
            <a:off x="457200" y="914400"/>
            <a:ext cx="8229600" cy="3124200"/>
          </a:xfrm>
        </p:spPr>
        <p:txBody>
          <a:bodyPr/>
          <a:lstStyle/>
          <a:p>
            <a:r>
              <a:rPr lang="en-US" dirty="0" smtClean="0">
                <a:solidFill>
                  <a:srgbClr val="C00000"/>
                </a:solidFill>
              </a:rPr>
              <a:t>Henry Tudor is crowned Henry VII, King of England</a:t>
            </a:r>
          </a:p>
          <a:p>
            <a:r>
              <a:rPr lang="en-US" dirty="0" smtClean="0">
                <a:solidFill>
                  <a:srgbClr val="C00000"/>
                </a:solidFill>
              </a:rPr>
              <a:t>He marries Elizabeth of York, daughter of Edward IV—uniting the Lancaster and York lines under the Tudor name ending the War of the Roses </a:t>
            </a:r>
            <a:endParaRPr lang="en-US" dirty="0">
              <a:solidFill>
                <a:srgbClr val="C00000"/>
              </a:solidFill>
            </a:endParaRPr>
          </a:p>
        </p:txBody>
      </p:sp>
      <p:pic>
        <p:nvPicPr>
          <p:cNvPr id="3077" name="Picture 5"/>
          <p:cNvPicPr>
            <a:picLocks noChangeAspect="1" noChangeArrowheads="1"/>
          </p:cNvPicPr>
          <p:nvPr/>
        </p:nvPicPr>
        <p:blipFill>
          <a:blip r:embed="rId2" cstate="print"/>
          <a:srcRect/>
          <a:stretch>
            <a:fillRect/>
          </a:stretch>
        </p:blipFill>
        <p:spPr bwMode="auto">
          <a:xfrm>
            <a:off x="0" y="3886200"/>
            <a:ext cx="1635407" cy="2590800"/>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6911148" y="3505200"/>
            <a:ext cx="2232852" cy="3019425"/>
          </a:xfrm>
          <a:prstGeom prst="rect">
            <a:avLst/>
          </a:prstGeom>
          <a:noFill/>
          <a:ln w="9525">
            <a:noFill/>
            <a:miter lim="800000"/>
            <a:headEnd/>
            <a:tailEnd/>
          </a:ln>
        </p:spPr>
      </p:pic>
      <p:pic>
        <p:nvPicPr>
          <p:cNvPr id="9"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a:off x="990600" y="4191000"/>
            <a:ext cx="2151553" cy="2054733"/>
          </a:xfrm>
          <a:prstGeom prst="rect">
            <a:avLst/>
          </a:prstGeom>
          <a:noFill/>
        </p:spPr>
      </p:pic>
      <p:pic>
        <p:nvPicPr>
          <p:cNvPr id="10" name="Picture 6" descr="http://upload.wikimedia.org/wikipedia/commons/thumb/0/0a/Yorkshire_rose.svg/200px-Yorkshire_rose.svg.png"/>
          <p:cNvPicPr>
            <a:picLocks noChangeAspect="1" noChangeArrowheads="1"/>
          </p:cNvPicPr>
          <p:nvPr/>
        </p:nvPicPr>
        <p:blipFill>
          <a:blip r:embed="rId5" cstate="print"/>
          <a:srcRect/>
          <a:stretch>
            <a:fillRect/>
          </a:stretch>
        </p:blipFill>
        <p:spPr bwMode="auto">
          <a:xfrm rot="10800000">
            <a:off x="5638800" y="4267200"/>
            <a:ext cx="2064582" cy="1971675"/>
          </a:xfrm>
          <a:prstGeom prst="rect">
            <a:avLst/>
          </a:prstGeom>
          <a:noFill/>
        </p:spPr>
      </p:pic>
      <p:pic>
        <p:nvPicPr>
          <p:cNvPr id="3079" name="Picture 7"/>
          <p:cNvPicPr>
            <a:picLocks noChangeAspect="1" noChangeArrowheads="1"/>
          </p:cNvPicPr>
          <p:nvPr/>
        </p:nvPicPr>
        <p:blipFill>
          <a:blip r:embed="rId6" cstate="print"/>
          <a:srcRect/>
          <a:stretch>
            <a:fillRect/>
          </a:stretch>
        </p:blipFill>
        <p:spPr bwMode="auto">
          <a:xfrm>
            <a:off x="3124201" y="4038600"/>
            <a:ext cx="2404382" cy="2362200"/>
          </a:xfrm>
          <a:prstGeom prst="rect">
            <a:avLst/>
          </a:prstGeom>
          <a:noFill/>
          <a:ln w="9525">
            <a:noFill/>
            <a:miter lim="800000"/>
            <a:headEnd/>
            <a:tailEnd/>
          </a:ln>
        </p:spPr>
      </p:pic>
      <p:pic>
        <p:nvPicPr>
          <p:cNvPr id="11" name="Picture 2" descr="http://web.uvic.ca/~mbest1/engl366b/images/Monarchs2.GIF"/>
          <p:cNvPicPr>
            <a:picLocks noChangeAspect="1" noChangeArrowheads="1"/>
          </p:cNvPicPr>
          <p:nvPr/>
        </p:nvPicPr>
        <p:blipFill>
          <a:blip r:embed="rId7" cstate="print"/>
          <a:srcRect/>
          <a:stretch>
            <a:fillRect/>
          </a:stretch>
        </p:blipFill>
        <p:spPr bwMode="auto">
          <a:xfrm>
            <a:off x="3112630" y="3581400"/>
            <a:ext cx="6031370" cy="3276600"/>
          </a:xfrm>
          <a:prstGeom prst="rect">
            <a:avLst/>
          </a:prstGeom>
          <a:noFill/>
        </p:spPr>
      </p:pic>
      <p:sp>
        <p:nvSpPr>
          <p:cNvPr id="12" name="Oval 11"/>
          <p:cNvSpPr/>
          <p:nvPr/>
        </p:nvSpPr>
        <p:spPr>
          <a:xfrm>
            <a:off x="3505200" y="6096000"/>
            <a:ext cx="10668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67400" y="5791200"/>
            <a:ext cx="838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3" presetClass="exit" presetSubtype="10" fill="hold" grpId="0" nodeType="withEffect">
                                  <p:stCondLst>
                                    <p:cond delay="0"/>
                                  </p:stCondLst>
                                  <p:childTnLst>
                                    <p:animEffect transition="out" filter="blinds(horizontal)">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linds(horizontal)">
                                      <p:cBhvr>
                                        <p:cTn id="30" dur="500"/>
                                        <p:tgtEl>
                                          <p:spTgt spid="3078"/>
                                        </p:tgtEl>
                                      </p:cBhvr>
                                    </p:animEffect>
                                  </p:childTnLst>
                                </p:cTn>
                              </p:par>
                            </p:childTnLst>
                          </p:cTn>
                        </p:par>
                        <p:par>
                          <p:cTn id="31" fill="hold">
                            <p:stCondLst>
                              <p:cond delay="1000"/>
                            </p:stCondLst>
                            <p:childTnLst>
                              <p:par>
                                <p:cTn id="32" presetID="3" presetClass="entr" presetSubtype="1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par>
                                <p:cTn id="35" presetID="3"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par>
                          <p:cTn id="38" fill="hold">
                            <p:stCondLst>
                              <p:cond delay="1500"/>
                            </p:stCondLst>
                            <p:childTnLst>
                              <p:par>
                                <p:cTn id="39" presetID="63" presetClass="path" presetSubtype="0" accel="50000" decel="50000" fill="hold" nodeType="afterEffect">
                                  <p:stCondLst>
                                    <p:cond delay="0"/>
                                  </p:stCondLst>
                                  <p:childTnLst>
                                    <p:animMotion origin="layout" path="M 0 0  L 0.25 0  E" pathEditMode="relative" ptsTypes="">
                                      <p:cBhvr>
                                        <p:cTn id="40" dur="2000" fill="hold"/>
                                        <p:tgtEl>
                                          <p:spTgt spid="9"/>
                                        </p:tgtEl>
                                        <p:attrNameLst>
                                          <p:attrName>ppt_x</p:attrName>
                                          <p:attrName>ppt_y</p:attrName>
                                        </p:attrNameLst>
                                      </p:cBhvr>
                                    </p:animMotion>
                                  </p:childTnLst>
                                </p:cTn>
                              </p:par>
                              <p:par>
                                <p:cTn id="41" presetID="35" presetClass="path" presetSubtype="0" accel="50000" decel="50000" fill="hold" nodeType="withEffect">
                                  <p:stCondLst>
                                    <p:cond delay="0"/>
                                  </p:stCondLst>
                                  <p:childTnLst>
                                    <p:animMotion origin="layout" path="M 0 0  L -0.25 0  E" pathEditMode="relative" ptsTypes="">
                                      <p:cBhvr>
                                        <p:cTn id="42" dur="2000" fill="hold"/>
                                        <p:tgtEl>
                                          <p:spTgt spid="10"/>
                                        </p:tgtEl>
                                        <p:attrNameLst>
                                          <p:attrName>ppt_x</p:attrName>
                                          <p:attrName>ppt_y</p:attrName>
                                        </p:attrNameLst>
                                      </p:cBhvr>
                                    </p:animMotion>
                                  </p:childTnLst>
                                </p:cTn>
                              </p:par>
                            </p:childTnLst>
                          </p:cTn>
                        </p:par>
                        <p:par>
                          <p:cTn id="43" fill="hold">
                            <p:stCondLst>
                              <p:cond delay="3500"/>
                            </p:stCondLst>
                            <p:childTnLst>
                              <p:par>
                                <p:cTn id="44" presetID="1" presetClass="exit" presetSubtype="0" fill="hold" nodeType="afterEffect">
                                  <p:stCondLst>
                                    <p:cond delay="0"/>
                                  </p:stCondLst>
                                  <p:childTnLst>
                                    <p:set>
                                      <p:cBhvr>
                                        <p:cTn id="45" dur="1" fill="hold">
                                          <p:stCondLst>
                                            <p:cond delay="0"/>
                                          </p:stCondLst>
                                        </p:cTn>
                                        <p:tgtEl>
                                          <p:spTgt spid="10"/>
                                        </p:tgtEl>
                                        <p:attrNameLst>
                                          <p:attrName>style.visibility</p:attrName>
                                        </p:attrNameLst>
                                      </p:cBhvr>
                                      <p:to>
                                        <p:strVal val="hidden"/>
                                      </p:to>
                                    </p:set>
                                  </p:childTnLst>
                                </p:cTn>
                              </p:par>
                            </p:childTnLst>
                          </p:cTn>
                        </p:par>
                        <p:par>
                          <p:cTn id="46" fill="hold">
                            <p:stCondLst>
                              <p:cond delay="3500"/>
                            </p:stCondLst>
                            <p:childTnLst>
                              <p:par>
                                <p:cTn id="47" presetID="1" presetClass="exit" presetSubtype="0" fill="hold" nodeType="after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par>
                          <p:cTn id="49" fill="hold">
                            <p:stCondLst>
                              <p:cond delay="3500"/>
                            </p:stCondLst>
                            <p:childTnLst>
                              <p:par>
                                <p:cTn id="50" presetID="1" presetClass="entr" presetSubtype="0" fill="hold" nodeType="afterEffect">
                                  <p:stCondLst>
                                    <p:cond delay="0"/>
                                  </p:stCondLst>
                                  <p:childTnLst>
                                    <p:set>
                                      <p:cBhvr>
                                        <p:cTn id="51"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New Era: The Tudor Dynasty</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5638800" y="1600200"/>
            <a:ext cx="3505200" cy="5257800"/>
          </a:xfrm>
          <a:prstGeom prst="rect">
            <a:avLst/>
          </a:prstGeom>
          <a:noFill/>
          <a:ln w="9525">
            <a:noFill/>
            <a:miter lim="800000"/>
            <a:headEnd/>
            <a:tailEnd/>
          </a:ln>
          <a:scene3d>
            <a:camera prst="orthographicFront">
              <a:rot lat="0" lon="10800000" rev="0"/>
            </a:camera>
            <a:lightRig rig="threePt" dir="t"/>
          </a:scene3d>
        </p:spPr>
      </p:pic>
      <p:sp>
        <p:nvSpPr>
          <p:cNvPr id="4" name="Title 3"/>
          <p:cNvSpPr>
            <a:spLocks noGrp="1"/>
          </p:cNvSpPr>
          <p:nvPr>
            <p:ph type="title"/>
          </p:nvPr>
        </p:nvSpPr>
        <p:spPr/>
        <p:txBody>
          <a:bodyPr/>
          <a:lstStyle/>
          <a:p>
            <a:r>
              <a:rPr lang="en-US" dirty="0" smtClean="0"/>
              <a:t>Henry VII &amp; His Sons</a:t>
            </a:r>
            <a:endParaRPr lang="en-US" dirty="0"/>
          </a:p>
        </p:txBody>
      </p:sp>
      <p:sp>
        <p:nvSpPr>
          <p:cNvPr id="5" name="Content Placeholder 4"/>
          <p:cNvSpPr>
            <a:spLocks noGrp="1"/>
          </p:cNvSpPr>
          <p:nvPr>
            <p:ph idx="1"/>
          </p:nvPr>
        </p:nvSpPr>
        <p:spPr>
          <a:xfrm>
            <a:off x="152400" y="1143000"/>
            <a:ext cx="7620000" cy="5410200"/>
          </a:xfrm>
        </p:spPr>
        <p:txBody>
          <a:bodyPr/>
          <a:lstStyle/>
          <a:p>
            <a:r>
              <a:rPr lang="en-US" dirty="0" smtClean="0"/>
              <a:t>Henry VII rules 23 years</a:t>
            </a:r>
          </a:p>
          <a:p>
            <a:r>
              <a:rPr lang="en-US" dirty="0" smtClean="0"/>
              <a:t>Has 2 sons: Arthur (destined to be king) and Henry (destined for the church)</a:t>
            </a:r>
          </a:p>
          <a:p>
            <a:r>
              <a:rPr lang="en-US" dirty="0" smtClean="0"/>
              <a:t>Arthur marries Spanish princess Catherine of Aragon (daughter of Ferdinand and Isabella)</a:t>
            </a:r>
          </a:p>
          <a:p>
            <a:pPr lvl="1"/>
            <a:r>
              <a:rPr lang="en-US" dirty="0" smtClean="0"/>
              <a:t>He dies not long after</a:t>
            </a:r>
          </a:p>
          <a:p>
            <a:r>
              <a:rPr lang="en-US" dirty="0" smtClean="0"/>
              <a:t>Henry will fall in love with and marry Catherine, although she is older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95950" y="1600200"/>
            <a:ext cx="3448050" cy="5257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90600" y="2819400"/>
            <a:ext cx="2885678" cy="40386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648200" y="2743200"/>
            <a:ext cx="2646174" cy="41148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788359" y="3371850"/>
            <a:ext cx="2355641" cy="348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9" presetClass="exit" presetSubtype="0" fill="hold"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linds(horizontal)">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blinds(horizontal)">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1027"/>
                                        </p:tgtEl>
                                      </p:cBhvr>
                                    </p:animEffect>
                                    <p:set>
                                      <p:cBhvr>
                                        <p:cTn id="37" dur="1" fill="hold">
                                          <p:stCondLst>
                                            <p:cond delay="499"/>
                                          </p:stCondLst>
                                        </p:cTn>
                                        <p:tgtEl>
                                          <p:spTgt spid="1027"/>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1029"/>
                                        </p:tgtEl>
                                      </p:cBhvr>
                                    </p:animEffect>
                                    <p:set>
                                      <p:cBhvr>
                                        <p:cTn id="40" dur="1" fill="hold">
                                          <p:stCondLst>
                                            <p:cond delay="499"/>
                                          </p:stCondLst>
                                        </p:cTn>
                                        <p:tgtEl>
                                          <p:spTgt spid="1029"/>
                                        </p:tgtEl>
                                        <p:attrNameLst>
                                          <p:attrName>style.visibility</p:attrName>
                                        </p:attrNameLst>
                                      </p:cBhvr>
                                      <p:to>
                                        <p:strVal val="hidden"/>
                                      </p:to>
                                    </p:se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wipe(down)">
                                      <p:cBhvr>
                                        <p:cTn id="44" dur="500"/>
                                        <p:tgtEl>
                                          <p:spTgt spid="5">
                                            <p:txEl>
                                              <p:pRg st="2" end="2"/>
                                            </p:txEl>
                                          </p:spTgt>
                                        </p:tgtEl>
                                      </p:cBhvr>
                                    </p:animEffect>
                                  </p:childTnLst>
                                </p:cTn>
                              </p:par>
                            </p:childTnLst>
                          </p:cTn>
                        </p:par>
                        <p:par>
                          <p:cTn id="45" fill="hold">
                            <p:stCondLst>
                              <p:cond delay="1000"/>
                            </p:stCondLst>
                            <p:childTnLst>
                              <p:par>
                                <p:cTn id="46" presetID="3" presetClass="entr" presetSubtype="10" fill="hold" nodeType="after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blinds(horizontal)">
                                      <p:cBhvr>
                                        <p:cTn id="48" dur="500"/>
                                        <p:tgtEl>
                                          <p:spTgt spid="10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wipe(down)">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wipe(down)">
                                      <p:cBhvr>
                                        <p:cTn id="5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1143000"/>
          </a:xfrm>
        </p:spPr>
        <p:txBody>
          <a:bodyPr>
            <a:normAutofit/>
          </a:bodyPr>
          <a:lstStyle/>
          <a:p>
            <a:r>
              <a:rPr lang="en-US" sz="3200" dirty="0" smtClean="0"/>
              <a:t>How Henry VIII Changes the English Church</a:t>
            </a:r>
            <a:endParaRPr lang="en-US" sz="3200" dirty="0"/>
          </a:p>
        </p:txBody>
      </p:sp>
      <p:sp>
        <p:nvSpPr>
          <p:cNvPr id="3" name="Content Placeholder 2"/>
          <p:cNvSpPr>
            <a:spLocks noGrp="1"/>
          </p:cNvSpPr>
          <p:nvPr>
            <p:ph idx="1"/>
          </p:nvPr>
        </p:nvSpPr>
        <p:spPr>
          <a:xfrm>
            <a:off x="0" y="685800"/>
            <a:ext cx="8534400" cy="6172200"/>
          </a:xfrm>
        </p:spPr>
        <p:txBody>
          <a:bodyPr>
            <a:normAutofit fontScale="85000" lnSpcReduction="10000"/>
          </a:bodyPr>
          <a:lstStyle/>
          <a:p>
            <a:r>
              <a:rPr lang="en-US" dirty="0" smtClean="0"/>
              <a:t>1509—Henry VIII marries his late brother’s wife, Catherine of Aragon, they will have one child: Mary Tudor </a:t>
            </a:r>
          </a:p>
          <a:p>
            <a:r>
              <a:rPr lang="en-US" dirty="0" smtClean="0"/>
              <a:t>1521—Henry criticizes Luther &amp; is called “Defender of the Faith” by the pope</a:t>
            </a:r>
          </a:p>
          <a:p>
            <a:r>
              <a:rPr lang="en-US" dirty="0" smtClean="0"/>
              <a:t>1525—Henry greatly desires a male heir.  He meets Anne Boleyn &amp; asks the pope to annul his marriage to Catherine; the pope refuses</a:t>
            </a:r>
          </a:p>
          <a:p>
            <a:r>
              <a:rPr lang="en-US" dirty="0" smtClean="0"/>
              <a:t>1529—Parliament passes laws putting Henry in control of the English church instead of the pope</a:t>
            </a:r>
          </a:p>
          <a:p>
            <a:r>
              <a:rPr lang="en-US" dirty="0" smtClean="0"/>
              <a:t>1533—Henry divorces Catherine and marries Anne; their daughter Elizabeth is born </a:t>
            </a:r>
          </a:p>
          <a:p>
            <a:r>
              <a:rPr lang="en-US" dirty="0" smtClean="0"/>
              <a:t>1534—Act of Supremacy: Henry is “the only supreme head on Each of the Church of England.” Many are executed, including Henry’s friend Thomas More. </a:t>
            </a:r>
          </a:p>
          <a:p>
            <a:endParaRPr lang="en-US" dirty="0"/>
          </a:p>
        </p:txBody>
      </p:sp>
      <p:pic>
        <p:nvPicPr>
          <p:cNvPr id="1030" name="Picture 6" descr="http://www.law.umkc.edu/faculty/projects/ftrials/more/henryVIII.jpg"/>
          <p:cNvPicPr>
            <a:picLocks noChangeAspect="1" noChangeArrowheads="1"/>
          </p:cNvPicPr>
          <p:nvPr/>
        </p:nvPicPr>
        <p:blipFill>
          <a:blip r:embed="rId2" cstate="print"/>
          <a:srcRect/>
          <a:stretch>
            <a:fillRect/>
          </a:stretch>
        </p:blipFill>
        <p:spPr bwMode="auto">
          <a:xfrm>
            <a:off x="4876800" y="2133600"/>
            <a:ext cx="2381250" cy="3314700"/>
          </a:xfrm>
          <a:prstGeom prst="rect">
            <a:avLst/>
          </a:prstGeom>
          <a:noFill/>
        </p:spPr>
      </p:pic>
      <p:pic>
        <p:nvPicPr>
          <p:cNvPr id="1032" name="Picture 8" descr="http://tudorstuff.files.wordpress.com/2009/03/anne-boleyn.jpg"/>
          <p:cNvPicPr>
            <a:picLocks noChangeAspect="1" noChangeArrowheads="1"/>
          </p:cNvPicPr>
          <p:nvPr/>
        </p:nvPicPr>
        <p:blipFill>
          <a:blip r:embed="rId3" cstate="print"/>
          <a:srcRect/>
          <a:stretch>
            <a:fillRect/>
          </a:stretch>
        </p:blipFill>
        <p:spPr bwMode="auto">
          <a:xfrm>
            <a:off x="1066800" y="3771900"/>
            <a:ext cx="3072445" cy="3086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ipe(down)">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wipe(down)">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1032"/>
                                        </p:tgtEl>
                                      </p:cBhvr>
                                    </p:animEffect>
                                    <p:set>
                                      <p:cBhvr>
                                        <p:cTn id="32" dur="1" fill="hold">
                                          <p:stCondLst>
                                            <p:cond delay="499"/>
                                          </p:stCondLst>
                                        </p:cTn>
                                        <p:tgtEl>
                                          <p:spTgt spid="1032"/>
                                        </p:tgtEl>
                                        <p:attrNameLst>
                                          <p:attrName>style.visibility</p:attrName>
                                        </p:attrNameLst>
                                      </p:cBhvr>
                                      <p:to>
                                        <p:strVal val="hidden"/>
                                      </p:to>
                                    </p:se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down)">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lcityrenfair.org/images/young_elizabeth.jpg"/>
          <p:cNvPicPr>
            <a:picLocks noChangeAspect="1" noChangeArrowheads="1"/>
          </p:cNvPicPr>
          <p:nvPr/>
        </p:nvPicPr>
        <p:blipFill>
          <a:blip r:embed="rId2" cstate="print"/>
          <a:srcRect/>
          <a:stretch>
            <a:fillRect/>
          </a:stretch>
        </p:blipFill>
        <p:spPr bwMode="auto">
          <a:xfrm>
            <a:off x="6000750" y="2652841"/>
            <a:ext cx="3143250" cy="4205159"/>
          </a:xfrm>
          <a:prstGeom prst="rect">
            <a:avLst/>
          </a:prstGeom>
          <a:noFill/>
        </p:spPr>
      </p:pic>
      <p:sp>
        <p:nvSpPr>
          <p:cNvPr id="2" name="Title 1"/>
          <p:cNvSpPr>
            <a:spLocks noGrp="1"/>
          </p:cNvSpPr>
          <p:nvPr>
            <p:ph type="title"/>
          </p:nvPr>
        </p:nvSpPr>
        <p:spPr/>
        <p:txBody>
          <a:bodyPr/>
          <a:lstStyle/>
          <a:p>
            <a:r>
              <a:rPr lang="en-US" dirty="0" smtClean="0"/>
              <a:t>But what’s the problem?</a:t>
            </a:r>
            <a:endParaRPr lang="en-US" dirty="0"/>
          </a:p>
        </p:txBody>
      </p:sp>
      <p:sp>
        <p:nvSpPr>
          <p:cNvPr id="3" name="Content Placeholder 2"/>
          <p:cNvSpPr>
            <a:spLocks noGrp="1"/>
          </p:cNvSpPr>
          <p:nvPr>
            <p:ph idx="1"/>
          </p:nvPr>
        </p:nvSpPr>
        <p:spPr>
          <a:xfrm>
            <a:off x="457200" y="1600200"/>
            <a:ext cx="5257800" cy="4724400"/>
          </a:xfrm>
        </p:spPr>
        <p:txBody>
          <a:bodyPr>
            <a:normAutofit fontScale="92500" lnSpcReduction="10000"/>
          </a:bodyPr>
          <a:lstStyle/>
          <a:p>
            <a:r>
              <a:rPr lang="en-US" dirty="0" smtClean="0"/>
              <a:t>Neither the Princess Elizabeth nor Princess Mary is an heir…</a:t>
            </a:r>
          </a:p>
          <a:p>
            <a:r>
              <a:rPr lang="en-US" dirty="0" smtClean="0"/>
              <a:t>Henry tires of Anne &amp; becomes suspicious—she is beheaded for treason when Elizabeth is 4</a:t>
            </a:r>
          </a:p>
          <a:p>
            <a:r>
              <a:rPr lang="en-US" dirty="0" smtClean="0"/>
              <a:t>One Week Later: Henry marries Jane Seymour</a:t>
            </a:r>
          </a:p>
          <a:p>
            <a:pPr lvl="1"/>
            <a:r>
              <a:rPr lang="en-US" dirty="0" smtClean="0"/>
              <a:t>She gives birth to a son BUT dies in childbirth</a:t>
            </a:r>
          </a:p>
          <a:p>
            <a:pPr>
              <a:buNone/>
            </a:pPr>
            <a:endParaRPr lang="en-US" dirty="0"/>
          </a:p>
        </p:txBody>
      </p:sp>
      <p:pic>
        <p:nvPicPr>
          <p:cNvPr id="2052" name="Picture 4" descr="http://threadforthought.net/wp-content/uploads/2010/01/Hans-Holbeins-Jane-Seymour-1536.jpg"/>
          <p:cNvPicPr>
            <a:picLocks noChangeAspect="1" noChangeArrowheads="1"/>
          </p:cNvPicPr>
          <p:nvPr/>
        </p:nvPicPr>
        <p:blipFill>
          <a:blip r:embed="rId3" cstate="print"/>
          <a:srcRect/>
          <a:stretch>
            <a:fillRect/>
          </a:stretch>
        </p:blipFill>
        <p:spPr bwMode="auto">
          <a:xfrm>
            <a:off x="5562600" y="1953154"/>
            <a:ext cx="2971800" cy="4904846"/>
          </a:xfrm>
          <a:prstGeom prst="rect">
            <a:avLst/>
          </a:prstGeom>
          <a:noFill/>
        </p:spPr>
      </p:pic>
      <p:pic>
        <p:nvPicPr>
          <p:cNvPr id="11266" name="Picture 2" descr="http://www.art-prints-on-demand.com/kunst/master_john/mary.jpg"/>
          <p:cNvPicPr>
            <a:picLocks noChangeAspect="1" noChangeArrowheads="1"/>
          </p:cNvPicPr>
          <p:nvPr/>
        </p:nvPicPr>
        <p:blipFill>
          <a:blip r:embed="rId4" cstate="print"/>
          <a:srcRect/>
          <a:stretch>
            <a:fillRect/>
          </a:stretch>
        </p:blipFill>
        <p:spPr bwMode="auto">
          <a:xfrm>
            <a:off x="2819400" y="2667000"/>
            <a:ext cx="3191865"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1266"/>
                                        </p:tgtEl>
                                      </p:cBhvr>
                                    </p:animEffect>
                                    <p:set>
                                      <p:cBhvr>
                                        <p:cTn id="21" dur="1" fill="hold">
                                          <p:stCondLst>
                                            <p:cond delay="499"/>
                                          </p:stCondLst>
                                        </p:cTn>
                                        <p:tgtEl>
                                          <p:spTgt spid="11266"/>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blinds(horizontal)">
                                      <p:cBhvr>
                                        <p:cTn id="36" dur="500"/>
                                        <p:tgtEl>
                                          <p:spTgt spid="205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Henry Need? </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A new wife!</a:t>
            </a:r>
          </a:p>
          <a:p>
            <a:r>
              <a:rPr lang="en-US" dirty="0" smtClean="0"/>
              <a:t>Agrees to marry a German princess, Anne of Cleves, based on this portrait:</a:t>
            </a:r>
          </a:p>
          <a:p>
            <a:r>
              <a:rPr lang="en-US" dirty="0" smtClean="0"/>
              <a:t>Unfortunately for Henry, </a:t>
            </a:r>
          </a:p>
          <a:p>
            <a:pPr>
              <a:buNone/>
            </a:pPr>
            <a:r>
              <a:rPr lang="en-US" dirty="0" smtClean="0"/>
              <a:t>     the artist was generous </a:t>
            </a:r>
          </a:p>
          <a:p>
            <a:pPr>
              <a:buNone/>
            </a:pPr>
            <a:r>
              <a:rPr lang="en-US" dirty="0"/>
              <a:t> </a:t>
            </a:r>
            <a:r>
              <a:rPr lang="en-US" dirty="0" smtClean="0"/>
              <a:t>    to Anne </a:t>
            </a:r>
          </a:p>
          <a:p>
            <a:r>
              <a:rPr lang="en-US" smtClean="0"/>
              <a:t> </a:t>
            </a:r>
            <a:r>
              <a:rPr lang="en-US" smtClean="0"/>
              <a:t>He </a:t>
            </a:r>
            <a:r>
              <a:rPr lang="en-US" dirty="0" smtClean="0"/>
              <a:t>divorces her</a:t>
            </a:r>
            <a:endParaRPr lang="en-US" dirty="0"/>
          </a:p>
        </p:txBody>
      </p:sp>
      <p:pic>
        <p:nvPicPr>
          <p:cNvPr id="17410" name="Picture 2" descr="http://www.tudorplace.com.ar/images/Cleves,Anne01.jpg"/>
          <p:cNvPicPr>
            <a:picLocks noChangeAspect="1" noChangeArrowheads="1"/>
          </p:cNvPicPr>
          <p:nvPr/>
        </p:nvPicPr>
        <p:blipFill>
          <a:blip r:embed="rId2" cstate="print"/>
          <a:srcRect/>
          <a:stretch>
            <a:fillRect/>
          </a:stretch>
        </p:blipFill>
        <p:spPr bwMode="auto">
          <a:xfrm>
            <a:off x="5791200" y="2663780"/>
            <a:ext cx="3088188" cy="41942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blinds(horizontal)">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401762"/>
          </a:xfrm>
        </p:spPr>
        <p:txBody>
          <a:bodyPr>
            <a:normAutofit fontScale="90000"/>
          </a:bodyPr>
          <a:lstStyle/>
          <a:p>
            <a:r>
              <a:rPr lang="en-US" dirty="0" smtClean="0"/>
              <a:t>Keep this in Mind: Henry VIII is 49 &amp; Looks A Bit Like This By This Point</a:t>
            </a:r>
            <a:endParaRPr lang="en-US" dirty="0"/>
          </a:p>
        </p:txBody>
      </p:sp>
      <p:pic>
        <p:nvPicPr>
          <p:cNvPr id="18436" name="Picture 4" descr="http://www.lib-art.com/imgpainting/6/8/12386-henry-viii-hans-the-younger-holbein.jpg"/>
          <p:cNvPicPr>
            <a:picLocks noChangeAspect="1" noChangeArrowheads="1"/>
          </p:cNvPicPr>
          <p:nvPr/>
        </p:nvPicPr>
        <p:blipFill>
          <a:blip r:embed="rId2" cstate="print"/>
          <a:srcRect/>
          <a:stretch>
            <a:fillRect/>
          </a:stretch>
        </p:blipFill>
        <p:spPr bwMode="auto">
          <a:xfrm>
            <a:off x="3429000" y="1600200"/>
            <a:ext cx="3048000" cy="5446677"/>
          </a:xfrm>
          <a:prstGeom prst="rect">
            <a:avLst/>
          </a:prstGeom>
          <a:noFill/>
        </p:spPr>
      </p:pic>
      <p:sp>
        <p:nvSpPr>
          <p:cNvPr id="6" name="TextBox 5"/>
          <p:cNvSpPr txBox="1"/>
          <p:nvPr/>
        </p:nvSpPr>
        <p:spPr>
          <a:xfrm>
            <a:off x="0" y="2209800"/>
            <a:ext cx="3200400" cy="3108543"/>
          </a:xfrm>
          <a:prstGeom prst="rect">
            <a:avLst/>
          </a:prstGeom>
          <a:noFill/>
        </p:spPr>
        <p:txBody>
          <a:bodyPr wrap="square" rtlCol="0">
            <a:spAutoFit/>
          </a:bodyPr>
          <a:lstStyle/>
          <a:p>
            <a:pPr algn="just"/>
            <a:r>
              <a:rPr lang="en-US" sz="2800" dirty="0" smtClean="0">
                <a:solidFill>
                  <a:prstClr val="black"/>
                </a:solidFill>
              </a:rPr>
              <a:t>Oh yeah, </a:t>
            </a:r>
          </a:p>
          <a:p>
            <a:pPr algn="just"/>
            <a:r>
              <a:rPr lang="en-US" sz="2800" dirty="0" smtClean="0">
                <a:solidFill>
                  <a:prstClr val="black"/>
                </a:solidFill>
              </a:rPr>
              <a:t>And one of his legs was injured in a jousting accident and leaked puss, blood, and stench for the rest of his life</a:t>
            </a:r>
          </a:p>
        </p:txBody>
      </p:sp>
      <p:sp>
        <p:nvSpPr>
          <p:cNvPr id="7" name="TextBox 6"/>
          <p:cNvSpPr txBox="1"/>
          <p:nvPr/>
        </p:nvSpPr>
        <p:spPr>
          <a:xfrm>
            <a:off x="6781800" y="5486400"/>
            <a:ext cx="2057400" cy="954107"/>
          </a:xfrm>
          <a:prstGeom prst="rect">
            <a:avLst/>
          </a:prstGeom>
          <a:noFill/>
        </p:spPr>
        <p:txBody>
          <a:bodyPr wrap="square" rtlCol="0">
            <a:spAutoFit/>
          </a:bodyPr>
          <a:lstStyle/>
          <a:p>
            <a:r>
              <a:rPr lang="en-US" sz="2800" dirty="0" smtClean="0">
                <a:solidFill>
                  <a:prstClr val="white"/>
                </a:solidFill>
              </a:rPr>
              <a:t>So overall, not pleasant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Henry Meets Katherine Howard</a:t>
            </a:r>
            <a:endParaRPr lang="en-US" dirty="0"/>
          </a:p>
        </p:txBody>
      </p:sp>
      <p:sp>
        <p:nvSpPr>
          <p:cNvPr id="3" name="Content Placeholder 2"/>
          <p:cNvSpPr>
            <a:spLocks noGrp="1"/>
          </p:cNvSpPr>
          <p:nvPr>
            <p:ph idx="1"/>
          </p:nvPr>
        </p:nvSpPr>
        <p:spPr>
          <a:xfrm>
            <a:off x="152400" y="1371600"/>
            <a:ext cx="6553200" cy="5257800"/>
          </a:xfrm>
        </p:spPr>
        <p:txBody>
          <a:bodyPr/>
          <a:lstStyle/>
          <a:p>
            <a:r>
              <a:rPr lang="en-US" dirty="0"/>
              <a:t>K</a:t>
            </a:r>
            <a:r>
              <a:rPr lang="en-US" dirty="0" smtClean="0"/>
              <a:t>atherine is beautiful, flirtatious…</a:t>
            </a:r>
          </a:p>
          <a:p>
            <a:pPr>
              <a:buNone/>
            </a:pPr>
            <a:r>
              <a:rPr lang="en-US" dirty="0" smtClean="0"/>
              <a:t>	and 15</a:t>
            </a:r>
          </a:p>
          <a:p>
            <a:r>
              <a:rPr lang="en-US" dirty="0" smtClean="0"/>
              <a:t>Henry        ’s Katherine</a:t>
            </a:r>
          </a:p>
          <a:p>
            <a:r>
              <a:rPr lang="en-US" dirty="0"/>
              <a:t>K</a:t>
            </a:r>
            <a:r>
              <a:rPr lang="en-US" dirty="0" smtClean="0"/>
              <a:t>atherine        ’s Other Men </a:t>
            </a:r>
          </a:p>
          <a:p>
            <a:r>
              <a:rPr lang="en-US" dirty="0" smtClean="0"/>
              <a:t>Henry finds out and she is beheaded</a:t>
            </a:r>
          </a:p>
          <a:p>
            <a:pPr lvl="1"/>
            <a:r>
              <a:rPr lang="en-US" dirty="0" smtClean="0"/>
              <a:t>On the block she admits her lover’s name…sucks to be that guy</a:t>
            </a:r>
          </a:p>
        </p:txBody>
      </p:sp>
      <p:pic>
        <p:nvPicPr>
          <p:cNvPr id="19458" name="Picture 2" descr="http://www.historic-uk.com/HistoryUK/England-History/CatherineHoward-CC.jpg"/>
          <p:cNvPicPr>
            <a:picLocks noChangeAspect="1" noChangeArrowheads="1"/>
          </p:cNvPicPr>
          <p:nvPr/>
        </p:nvPicPr>
        <p:blipFill>
          <a:blip r:embed="rId2" cstate="print"/>
          <a:srcRect/>
          <a:stretch>
            <a:fillRect/>
          </a:stretch>
        </p:blipFill>
        <p:spPr bwMode="auto">
          <a:xfrm>
            <a:off x="6304419" y="1266825"/>
            <a:ext cx="2839581" cy="5591175"/>
          </a:xfrm>
          <a:prstGeom prst="rect">
            <a:avLst/>
          </a:prstGeom>
          <a:noFill/>
        </p:spPr>
      </p:pic>
      <p:pic>
        <p:nvPicPr>
          <p:cNvPr id="10241" name="Picture 1" descr="C:\Documents and Settings\rjones9\Local Settings\Temporary Internet Files\Content.IE5\0DYVK9EN\MC900027190[1].wmf"/>
          <p:cNvPicPr>
            <a:picLocks noChangeAspect="1" noChangeArrowheads="1"/>
          </p:cNvPicPr>
          <p:nvPr/>
        </p:nvPicPr>
        <p:blipFill>
          <a:blip r:embed="rId3" cstate="print"/>
          <a:srcRect/>
          <a:stretch>
            <a:fillRect/>
          </a:stretch>
        </p:blipFill>
        <p:spPr bwMode="auto">
          <a:xfrm>
            <a:off x="1600200" y="2514600"/>
            <a:ext cx="702521" cy="609600"/>
          </a:xfrm>
          <a:prstGeom prst="rect">
            <a:avLst/>
          </a:prstGeom>
          <a:noFill/>
        </p:spPr>
      </p:pic>
      <p:pic>
        <p:nvPicPr>
          <p:cNvPr id="7" name="Picture 1" descr="C:\Documents and Settings\rjones9\Local Settings\Temporary Internet Files\Content.IE5\0DYVK9EN\MC900027190[1].wmf"/>
          <p:cNvPicPr>
            <a:picLocks noChangeAspect="1" noChangeArrowheads="1"/>
          </p:cNvPicPr>
          <p:nvPr/>
        </p:nvPicPr>
        <p:blipFill>
          <a:blip r:embed="rId3" cstate="print"/>
          <a:srcRect/>
          <a:stretch>
            <a:fillRect/>
          </a:stretch>
        </p:blipFill>
        <p:spPr bwMode="auto">
          <a:xfrm>
            <a:off x="2193079" y="3124200"/>
            <a:ext cx="702521"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241"/>
                                        </p:tgtEl>
                                        <p:attrNameLst>
                                          <p:attrName>style.visibility</p:attrName>
                                        </p:attrNameLst>
                                      </p:cBhvr>
                                      <p:to>
                                        <p:strVal val="visible"/>
                                      </p:to>
                                    </p:set>
                                    <p:animEffect transition="in" filter="wipe(down)">
                                      <p:cBhvr>
                                        <p:cTn id="20" dur="500"/>
                                        <p:tgtEl>
                                          <p:spTgt spid="102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Thus Far We Have</a:t>
            </a:r>
            <a:endParaRPr lang="en-US" dirty="0"/>
          </a:p>
        </p:txBody>
      </p:sp>
      <p:sp>
        <p:nvSpPr>
          <p:cNvPr id="3" name="Content Placeholder 2"/>
          <p:cNvSpPr>
            <a:spLocks noGrp="1"/>
          </p:cNvSpPr>
          <p:nvPr>
            <p:ph idx="1"/>
          </p:nvPr>
        </p:nvSpPr>
        <p:spPr/>
        <p:txBody>
          <a:bodyPr/>
          <a:lstStyle/>
          <a:p>
            <a:r>
              <a:rPr lang="en-US" dirty="0" smtClean="0"/>
              <a:t>Divorced (Catherine of Aragon)</a:t>
            </a:r>
          </a:p>
          <a:p>
            <a:r>
              <a:rPr lang="en-US" dirty="0" smtClean="0"/>
              <a:t>Beheaded (Anne Boleyn)</a:t>
            </a:r>
          </a:p>
          <a:p>
            <a:r>
              <a:rPr lang="en-US" dirty="0" smtClean="0"/>
              <a:t>Died (Jane Seymour)</a:t>
            </a:r>
          </a:p>
          <a:p>
            <a:r>
              <a:rPr lang="en-US" dirty="0" smtClean="0"/>
              <a:t>Divorced (Anne of Cleves)</a:t>
            </a:r>
          </a:p>
          <a:p>
            <a:r>
              <a:rPr lang="en-US" dirty="0" smtClean="0"/>
              <a:t>Beheaded (Katherine Howard)</a:t>
            </a:r>
          </a:p>
          <a:p>
            <a:r>
              <a:rPr lang="en-US" dirty="0" smtClean="0"/>
              <a:t>So next must be…</a:t>
            </a:r>
            <a:endParaRPr lang="en-US" dirty="0"/>
          </a:p>
        </p:txBody>
      </p:sp>
      <p:pic>
        <p:nvPicPr>
          <p:cNvPr id="20485" name="Picture 5" descr="http://t0.gstatic.com/images?q=tbn:f9XQgnfwJmz_yM:http://www.britannia.com/bios/images/khoward.jpg">
            <a:hlinkClick r:id="rId2"/>
          </p:cNvPr>
          <p:cNvPicPr>
            <a:picLocks noChangeAspect="1" noChangeArrowheads="1"/>
          </p:cNvPicPr>
          <p:nvPr/>
        </p:nvPicPr>
        <p:blipFill>
          <a:blip r:embed="rId3" cstate="print"/>
          <a:srcRect/>
          <a:stretch>
            <a:fillRect/>
          </a:stretch>
        </p:blipFill>
        <p:spPr bwMode="auto">
          <a:xfrm>
            <a:off x="6019800" y="4343400"/>
            <a:ext cx="828675" cy="1066801"/>
          </a:xfrm>
          <a:prstGeom prst="rect">
            <a:avLst/>
          </a:prstGeom>
          <a:noFill/>
        </p:spPr>
      </p:pic>
      <p:pic>
        <p:nvPicPr>
          <p:cNvPr id="20487" name="Picture 7" descr="http://t2.gstatic.com/images?q=tbn:CwP-fIJwjv348M:http://jack-of-all-trades.ca/meandmine/ab17.jpg">
            <a:hlinkClick r:id="rId4"/>
          </p:cNvPr>
          <p:cNvPicPr>
            <a:picLocks noChangeAspect="1" noChangeArrowheads="1"/>
          </p:cNvPicPr>
          <p:nvPr/>
        </p:nvPicPr>
        <p:blipFill>
          <a:blip r:embed="rId5" cstate="print"/>
          <a:srcRect/>
          <a:stretch>
            <a:fillRect/>
          </a:stretch>
        </p:blipFill>
        <p:spPr bwMode="auto">
          <a:xfrm>
            <a:off x="6248400" y="1143000"/>
            <a:ext cx="990600" cy="1314451"/>
          </a:xfrm>
          <a:prstGeom prst="rect">
            <a:avLst/>
          </a:prstGeom>
          <a:noFill/>
        </p:spPr>
      </p:pic>
      <p:pic>
        <p:nvPicPr>
          <p:cNvPr id="20489" name="Picture 9" descr="http://t2.gstatic.com/images?q=tbn:kfwCq5MgrMytuM:http://upload.wikimedia.org/wikipedia/commons/6/63/Anne_Boleyn.png">
            <a:hlinkClick r:id="rId6"/>
          </p:cNvPr>
          <p:cNvPicPr>
            <a:picLocks noChangeAspect="1" noChangeArrowheads="1"/>
          </p:cNvPicPr>
          <p:nvPr/>
        </p:nvPicPr>
        <p:blipFill>
          <a:blip r:embed="rId7" cstate="print"/>
          <a:srcRect/>
          <a:stretch>
            <a:fillRect/>
          </a:stretch>
        </p:blipFill>
        <p:spPr bwMode="auto">
          <a:xfrm>
            <a:off x="7315200" y="1752600"/>
            <a:ext cx="1285875" cy="1428750"/>
          </a:xfrm>
          <a:prstGeom prst="rect">
            <a:avLst/>
          </a:prstGeom>
          <a:noFill/>
        </p:spPr>
      </p:pic>
      <p:pic>
        <p:nvPicPr>
          <p:cNvPr id="20491" name="Picture 11" descr="http://t0.gstatic.com/images?q=tbn:HhwsmP78TTmAQM:http://www.tudorjewels.com/photographs/jane%2520seymour%2520portrait.jpg">
            <a:hlinkClick r:id="rId8"/>
          </p:cNvPr>
          <p:cNvPicPr>
            <a:picLocks noChangeAspect="1" noChangeArrowheads="1"/>
          </p:cNvPicPr>
          <p:nvPr/>
        </p:nvPicPr>
        <p:blipFill>
          <a:blip r:embed="rId9" cstate="print"/>
          <a:srcRect/>
          <a:stretch>
            <a:fillRect/>
          </a:stretch>
        </p:blipFill>
        <p:spPr bwMode="auto">
          <a:xfrm>
            <a:off x="5029200" y="2286000"/>
            <a:ext cx="990600" cy="1238250"/>
          </a:xfrm>
          <a:prstGeom prst="rect">
            <a:avLst/>
          </a:prstGeom>
          <a:noFill/>
        </p:spPr>
      </p:pic>
      <p:pic>
        <p:nvPicPr>
          <p:cNvPr id="20493" name="Picture 13" descr="http://t3.gstatic.com/images?q=tbn:zz_v9ifLDh8IHM:http://www.evilwaves.com/issues/00015/content/image/viva_cleves_00015.jpg">
            <a:hlinkClick r:id="rId10"/>
          </p:cNvPr>
          <p:cNvPicPr>
            <a:picLocks noChangeAspect="1" noChangeArrowheads="1"/>
          </p:cNvPicPr>
          <p:nvPr/>
        </p:nvPicPr>
        <p:blipFill>
          <a:blip r:embed="rId11" cstate="print"/>
          <a:srcRect/>
          <a:stretch>
            <a:fillRect/>
          </a:stretch>
        </p:blipFill>
        <p:spPr bwMode="auto">
          <a:xfrm>
            <a:off x="6172200" y="3200400"/>
            <a:ext cx="1133475" cy="1133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blinds(horizontal)">
                                      <p:cBhvr>
                                        <p:cTn id="10" dur="500"/>
                                        <p:tgtEl>
                                          <p:spTgt spid="2048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489"/>
                                        </p:tgtEl>
                                        <p:attrNameLst>
                                          <p:attrName>style.visibility</p:attrName>
                                        </p:attrNameLst>
                                      </p:cBhvr>
                                      <p:to>
                                        <p:strVal val="visible"/>
                                      </p:to>
                                    </p:set>
                                    <p:animEffect transition="in" filter="blinds(horizontal)">
                                      <p:cBhvr>
                                        <p:cTn id="18" dur="500"/>
                                        <p:tgtEl>
                                          <p:spTgt spid="2048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0491"/>
                                        </p:tgtEl>
                                        <p:attrNameLst>
                                          <p:attrName>style.visibility</p:attrName>
                                        </p:attrNameLst>
                                      </p:cBhvr>
                                      <p:to>
                                        <p:strVal val="visible"/>
                                      </p:to>
                                    </p:set>
                                    <p:animEffect transition="in" filter="blinds(horizontal)">
                                      <p:cBhvr>
                                        <p:cTn id="26" dur="500"/>
                                        <p:tgtEl>
                                          <p:spTgt spid="2049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0493"/>
                                        </p:tgtEl>
                                        <p:attrNameLst>
                                          <p:attrName>style.visibility</p:attrName>
                                        </p:attrNameLst>
                                      </p:cBhvr>
                                      <p:to>
                                        <p:strVal val="visible"/>
                                      </p:to>
                                    </p:set>
                                    <p:animEffect transition="in" filter="blinds(horizontal)">
                                      <p:cBhvr>
                                        <p:cTn id="34" dur="500"/>
                                        <p:tgtEl>
                                          <p:spTgt spid="2049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0485"/>
                                        </p:tgtEl>
                                        <p:attrNameLst>
                                          <p:attrName>style.visibility</p:attrName>
                                        </p:attrNameLst>
                                      </p:cBhvr>
                                      <p:to>
                                        <p:strVal val="visible"/>
                                      </p:to>
                                    </p:set>
                                    <p:animEffect transition="in" filter="blinds(horizontal)">
                                      <p:cBhvr>
                                        <p:cTn id="42" dur="500"/>
                                        <p:tgtEl>
                                          <p:spTgt spid="2048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Survived!</a:t>
            </a:r>
            <a:endParaRPr lang="en-US" dirty="0"/>
          </a:p>
        </p:txBody>
      </p:sp>
      <p:sp>
        <p:nvSpPr>
          <p:cNvPr id="3" name="Content Placeholder 2"/>
          <p:cNvSpPr>
            <a:spLocks noGrp="1"/>
          </p:cNvSpPr>
          <p:nvPr>
            <p:ph idx="1"/>
          </p:nvPr>
        </p:nvSpPr>
        <p:spPr/>
        <p:txBody>
          <a:bodyPr/>
          <a:lstStyle/>
          <a:p>
            <a:r>
              <a:rPr lang="en-US" dirty="0" smtClean="0"/>
              <a:t>Henry marries Catherine Parr</a:t>
            </a:r>
          </a:p>
          <a:p>
            <a:r>
              <a:rPr lang="en-US" dirty="0" smtClean="0"/>
              <a:t>Serves as a nurse and friend until Henry’s death</a:t>
            </a:r>
            <a:endParaRPr lang="en-US" dirty="0"/>
          </a:p>
        </p:txBody>
      </p:sp>
      <p:pic>
        <p:nvPicPr>
          <p:cNvPr id="21506" name="Picture 2" descr="http://www.grassington.n-yorks.sch.uk/images/March%202006/histor12.jpg"/>
          <p:cNvPicPr>
            <a:picLocks noChangeAspect="1" noChangeArrowheads="1"/>
          </p:cNvPicPr>
          <p:nvPr/>
        </p:nvPicPr>
        <p:blipFill>
          <a:blip r:embed="rId2" cstate="print"/>
          <a:srcRect/>
          <a:stretch>
            <a:fillRect/>
          </a:stretch>
        </p:blipFill>
        <p:spPr bwMode="auto">
          <a:xfrm>
            <a:off x="4953000" y="2815389"/>
            <a:ext cx="3200400" cy="40426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linds(horizont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Lancaster v. York</a:t>
            </a:r>
            <a:endParaRPr lang="en-US" dirty="0">
              <a:solidFill>
                <a:schemeClr val="bg1"/>
              </a:solidFill>
            </a:endParaRPr>
          </a:p>
        </p:txBody>
      </p:sp>
      <p:sp>
        <p:nvSpPr>
          <p:cNvPr id="3" name="Content Placeholder 2"/>
          <p:cNvSpPr>
            <a:spLocks noGrp="1"/>
          </p:cNvSpPr>
          <p:nvPr>
            <p:ph idx="1"/>
          </p:nvPr>
        </p:nvSpPr>
        <p:spPr>
          <a:xfrm>
            <a:off x="457200" y="1219200"/>
            <a:ext cx="8229600" cy="4525963"/>
          </a:xfrm>
        </p:spPr>
        <p:txBody>
          <a:bodyPr/>
          <a:lstStyle/>
          <a:p>
            <a:r>
              <a:rPr lang="en-US" dirty="0" smtClean="0">
                <a:solidFill>
                  <a:schemeClr val="bg1"/>
                </a:solidFill>
              </a:rPr>
              <a:t>King Edward Plantagenet III's  two sons the Duke of Lancaster and the Duke of York, and their descendents </a:t>
            </a:r>
          </a:p>
          <a:p>
            <a:endParaRPr lang="en-US" dirty="0">
              <a:solidFill>
                <a:schemeClr val="bg1"/>
              </a:solidFill>
            </a:endParaRPr>
          </a:p>
        </p:txBody>
      </p:sp>
      <p:pic>
        <p:nvPicPr>
          <p:cNvPr id="14338" name="Picture 2" descr="http://web.uvic.ca/~mbest1/engl366b/images/Monarchs2.GIF"/>
          <p:cNvPicPr>
            <a:picLocks noChangeAspect="1" noChangeArrowheads="1"/>
          </p:cNvPicPr>
          <p:nvPr/>
        </p:nvPicPr>
        <p:blipFill>
          <a:blip r:embed="rId2" cstate="print"/>
          <a:srcRect/>
          <a:stretch>
            <a:fillRect/>
          </a:stretch>
        </p:blipFill>
        <p:spPr bwMode="auto">
          <a:xfrm>
            <a:off x="914400" y="2743200"/>
            <a:ext cx="7574280" cy="4114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a:stretch>
            <a:fillRect/>
          </a:stretch>
        </p:blipFill>
        <p:spPr bwMode="auto">
          <a:xfrm>
            <a:off x="0" y="1120140"/>
            <a:ext cx="9144000" cy="4617721"/>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The Six Wives of Henry VIII</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Oh while we’re at it..</a:t>
            </a:r>
            <a:endParaRPr lang="en-US" dirty="0"/>
          </a:p>
        </p:txBody>
      </p:sp>
      <p:sp>
        <p:nvSpPr>
          <p:cNvPr id="4" name="Content Placeholder 3"/>
          <p:cNvSpPr>
            <a:spLocks noGrp="1"/>
          </p:cNvSpPr>
          <p:nvPr>
            <p:ph idx="1"/>
          </p:nvPr>
        </p:nvSpPr>
        <p:spPr/>
        <p:txBody>
          <a:bodyPr/>
          <a:lstStyle/>
          <a:p>
            <a:r>
              <a:rPr lang="en-US" dirty="0" smtClean="0"/>
              <a:t>Henry spent most of time doing 4 things:</a:t>
            </a:r>
          </a:p>
          <a:p>
            <a:pPr lvl="1"/>
            <a:r>
              <a:rPr lang="en-US" dirty="0" smtClean="0"/>
              <a:t>Trying to not go to war with France or Spain</a:t>
            </a:r>
          </a:p>
          <a:p>
            <a:pPr lvl="1"/>
            <a:r>
              <a:rPr lang="en-US" dirty="0" smtClean="0"/>
              <a:t>Burning monasteries and taking their land/wealth</a:t>
            </a:r>
          </a:p>
          <a:p>
            <a:pPr lvl="1"/>
            <a:r>
              <a:rPr lang="en-US" dirty="0" smtClean="0"/>
              <a:t>Putting down rebellions</a:t>
            </a:r>
          </a:p>
          <a:p>
            <a:pPr lvl="1"/>
            <a:r>
              <a:rPr lang="en-US" dirty="0" smtClean="0"/>
              <a:t>Executing people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dirty="0" smtClean="0">
                <a:solidFill>
                  <a:schemeClr val="bg1"/>
                </a:solidFill>
              </a:rPr>
              <a:t>Henry’s Heirs</a:t>
            </a:r>
            <a:endParaRPr lang="en-US" sz="3200" dirty="0">
              <a:solidFill>
                <a:schemeClr val="bg1"/>
              </a:solidFill>
            </a:endParaRPr>
          </a:p>
        </p:txBody>
      </p:sp>
      <p:sp>
        <p:nvSpPr>
          <p:cNvPr id="3" name="Content Placeholder 2"/>
          <p:cNvSpPr>
            <a:spLocks noGrp="1"/>
          </p:cNvSpPr>
          <p:nvPr>
            <p:ph idx="1"/>
          </p:nvPr>
        </p:nvSpPr>
        <p:spPr>
          <a:xfrm>
            <a:off x="381000" y="1143000"/>
            <a:ext cx="6248400" cy="4953000"/>
          </a:xfrm>
        </p:spPr>
        <p:txBody>
          <a:bodyPr>
            <a:normAutofit/>
          </a:bodyPr>
          <a:lstStyle/>
          <a:p>
            <a:r>
              <a:rPr lang="en-US" dirty="0" smtClean="0">
                <a:solidFill>
                  <a:schemeClr val="bg1"/>
                </a:solidFill>
              </a:rPr>
              <a:t>1547—Henry VIII dies; his son Edward VI becomes king &amp; makes protestant reforms</a:t>
            </a:r>
          </a:p>
          <a:p>
            <a:r>
              <a:rPr lang="en-US" dirty="0" smtClean="0">
                <a:solidFill>
                  <a:schemeClr val="bg1"/>
                </a:solidFill>
              </a:rPr>
              <a:t>Edward VI dies</a:t>
            </a:r>
            <a:endParaRPr lang="en-US" dirty="0">
              <a:solidFill>
                <a:schemeClr val="bg1"/>
              </a:solidFill>
            </a:endParaRPr>
          </a:p>
          <a:p>
            <a:r>
              <a:rPr lang="en-US" dirty="0" smtClean="0">
                <a:solidFill>
                  <a:schemeClr val="bg1"/>
                </a:solidFill>
              </a:rPr>
              <a:t>Mary Tudor (His older sister) is unpopular, so his cousin, Lady Jane Grey is made queen for 9 days, she is executed</a:t>
            </a:r>
          </a:p>
        </p:txBody>
      </p:sp>
      <p:pic>
        <p:nvPicPr>
          <p:cNvPr id="18434" name="Picture 2" descr="http://www.rootsweb.ancestry.com/~engsurry/bisley/lords/Edward6.jpg"/>
          <p:cNvPicPr>
            <a:picLocks noChangeAspect="1" noChangeArrowheads="1"/>
          </p:cNvPicPr>
          <p:nvPr/>
        </p:nvPicPr>
        <p:blipFill>
          <a:blip r:embed="rId2" cstate="print"/>
          <a:srcRect/>
          <a:stretch>
            <a:fillRect/>
          </a:stretch>
        </p:blipFill>
        <p:spPr bwMode="auto">
          <a:xfrm>
            <a:off x="6520942" y="0"/>
            <a:ext cx="2623058" cy="3505200"/>
          </a:xfrm>
          <a:prstGeom prst="rect">
            <a:avLst/>
          </a:prstGeom>
          <a:noFill/>
        </p:spPr>
      </p:pic>
      <p:pic>
        <p:nvPicPr>
          <p:cNvPr id="22530" name="Picture 2" descr="http://www.spartacus.schoolnet.co.uk/TUDgreyL.jpg"/>
          <p:cNvPicPr>
            <a:picLocks noChangeAspect="1" noChangeArrowheads="1"/>
          </p:cNvPicPr>
          <p:nvPr/>
        </p:nvPicPr>
        <p:blipFill>
          <a:blip r:embed="rId3" cstate="print"/>
          <a:srcRect/>
          <a:stretch>
            <a:fillRect/>
          </a:stretch>
        </p:blipFill>
        <p:spPr bwMode="auto">
          <a:xfrm>
            <a:off x="6019800" y="3580015"/>
            <a:ext cx="1981200" cy="3277985"/>
          </a:xfrm>
          <a:prstGeom prst="rect">
            <a:avLst/>
          </a:prstGeom>
          <a:noFill/>
        </p:spPr>
      </p:pic>
      <p:pic>
        <p:nvPicPr>
          <p:cNvPr id="7170" name="Picture 2" descr="http://www.tudorplace.com.ar/images/HenryVIIIfamily.jpg"/>
          <p:cNvPicPr>
            <a:picLocks noChangeAspect="1" noChangeArrowheads="1"/>
          </p:cNvPicPr>
          <p:nvPr/>
        </p:nvPicPr>
        <p:blipFill>
          <a:blip r:embed="rId4" cstate="print"/>
          <a:srcRect/>
          <a:stretch>
            <a:fillRect/>
          </a:stretch>
        </p:blipFill>
        <p:spPr bwMode="auto">
          <a:xfrm>
            <a:off x="0" y="3429000"/>
            <a:ext cx="9244877"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down)">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8434"/>
                                        </p:tgtEl>
                                      </p:cBhvr>
                                    </p:animEffect>
                                    <p:set>
                                      <p:cBhvr>
                                        <p:cTn id="15" dur="1" fill="hold">
                                          <p:stCondLst>
                                            <p:cond delay="499"/>
                                          </p:stCondLst>
                                        </p:cTn>
                                        <p:tgtEl>
                                          <p:spTgt spid="18434"/>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170"/>
                                        </p:tgtEl>
                                      </p:cBhvr>
                                    </p:animEffect>
                                    <p:set>
                                      <p:cBhvr>
                                        <p:cTn id="24" dur="1" fill="hold">
                                          <p:stCondLst>
                                            <p:cond delay="499"/>
                                          </p:stCondLst>
                                        </p:cTn>
                                        <p:tgtEl>
                                          <p:spTgt spid="7170"/>
                                        </p:tgtEl>
                                        <p:attrNameLst>
                                          <p:attrName>style.visibility</p:attrName>
                                        </p:attrNameLst>
                                      </p:cBhvr>
                                      <p:to>
                                        <p:strVal val="hidden"/>
                                      </p:to>
                                    </p:se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2530"/>
                                        </p:tgtEl>
                                        <p:attrNameLst>
                                          <p:attrName>style.visibility</p:attrName>
                                        </p:attrNameLst>
                                      </p:cBhvr>
                                      <p:to>
                                        <p:strVal val="visible"/>
                                      </p:to>
                                    </p:set>
                                    <p:animEffect transition="in" filter="blinds(horizontal)">
                                      <p:cBhvr>
                                        <p:cTn id="3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solidFill>
                  <a:schemeClr val="bg1"/>
                </a:solidFill>
              </a:rPr>
              <a:t>Henry’s Heirs</a:t>
            </a:r>
            <a:endParaRPr lang="en-US" dirty="0">
              <a:solidFill>
                <a:schemeClr val="bg1"/>
              </a:solidFill>
            </a:endParaRPr>
          </a:p>
        </p:txBody>
      </p:sp>
      <p:sp>
        <p:nvSpPr>
          <p:cNvPr id="3" name="Content Placeholder 2"/>
          <p:cNvSpPr>
            <a:spLocks noGrp="1"/>
          </p:cNvSpPr>
          <p:nvPr>
            <p:ph idx="1"/>
          </p:nvPr>
        </p:nvSpPr>
        <p:spPr>
          <a:xfrm>
            <a:off x="457200" y="1143001"/>
            <a:ext cx="6858000" cy="4953000"/>
          </a:xfrm>
        </p:spPr>
        <p:txBody>
          <a:bodyPr>
            <a:normAutofit/>
          </a:bodyPr>
          <a:lstStyle/>
          <a:p>
            <a:r>
              <a:rPr lang="en-US" dirty="0" smtClean="0">
                <a:solidFill>
                  <a:schemeClr val="bg1"/>
                </a:solidFill>
              </a:rPr>
              <a:t>Mary Tudor becomes queen. Restores Catholicism &amp; burns protestants at the stake  “Bloody Mary”</a:t>
            </a:r>
          </a:p>
          <a:p>
            <a:r>
              <a:rPr lang="en-US" dirty="0" smtClean="0">
                <a:solidFill>
                  <a:schemeClr val="bg1"/>
                </a:solidFill>
              </a:rPr>
              <a:t>1558—Mary Tudor dies; Elizabeth I becomes queen.</a:t>
            </a:r>
          </a:p>
        </p:txBody>
      </p:sp>
      <p:pic>
        <p:nvPicPr>
          <p:cNvPr id="18436" name="Picture 4" descr="http://www.wga.hu/art/m/mor/3marytud.jpg"/>
          <p:cNvPicPr>
            <a:picLocks noChangeAspect="1" noChangeArrowheads="1"/>
          </p:cNvPicPr>
          <p:nvPr/>
        </p:nvPicPr>
        <p:blipFill>
          <a:blip r:embed="rId2" cstate="print"/>
          <a:srcRect/>
          <a:stretch>
            <a:fillRect/>
          </a:stretch>
        </p:blipFill>
        <p:spPr bwMode="auto">
          <a:xfrm>
            <a:off x="0" y="2662518"/>
            <a:ext cx="3048000" cy="4195482"/>
          </a:xfrm>
          <a:prstGeom prst="rect">
            <a:avLst/>
          </a:prstGeom>
          <a:noFill/>
        </p:spPr>
      </p:pic>
      <p:pic>
        <p:nvPicPr>
          <p:cNvPr id="23554" name="Picture 2" descr="http://nwghost.com/uaist361673s08/venezia/QEI/images/453px-Elizabeth_I_of_England_-_coronation_portrait.jpg"/>
          <p:cNvPicPr>
            <a:picLocks noChangeAspect="1" noChangeArrowheads="1"/>
          </p:cNvPicPr>
          <p:nvPr/>
        </p:nvPicPr>
        <p:blipFill>
          <a:blip r:embed="rId3" cstate="print"/>
          <a:srcRect/>
          <a:stretch>
            <a:fillRect/>
          </a:stretch>
        </p:blipFill>
        <p:spPr bwMode="auto">
          <a:xfrm>
            <a:off x="6705600" y="3029161"/>
            <a:ext cx="2895600" cy="38288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wipe(down)">
                                      <p:cBhvr>
                                        <p:cTn id="10" dur="5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18436"/>
                                        </p:tgtEl>
                                      </p:cBhvr>
                                    </p:animEffect>
                                    <p:set>
                                      <p:cBhvr>
                                        <p:cTn id="15" dur="1" fill="hold">
                                          <p:stCondLst>
                                            <p:cond delay="499"/>
                                          </p:stCondLst>
                                        </p:cTn>
                                        <p:tgtEl>
                                          <p:spTgt spid="18436"/>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blinds(horizontal)">
                                      <p:cBhvr>
                                        <p:cTn id="2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a:t>
            </a:r>
            <a:r>
              <a:rPr lang="en-US" sz="6600" dirty="0" err="1" smtClean="0">
                <a:latin typeface="Edwardian Script ITC" pitchFamily="66" charset="0"/>
              </a:rPr>
              <a:t>Glorianna</a:t>
            </a:r>
            <a:endParaRPr lang="en-US" sz="6600" dirty="0">
              <a:latin typeface="Edwardian Script ITC" pitchFamily="66" charset="0"/>
            </a:endParaRPr>
          </a:p>
        </p:txBody>
      </p:sp>
      <p:pic>
        <p:nvPicPr>
          <p:cNvPr id="10" name="Picture 2" descr="http://www.edu-negev.gov.il/bs/makif7/english/Elizabeth.jpg"/>
          <p:cNvPicPr>
            <a:picLocks noChangeAspect="1" noChangeArrowheads="1"/>
          </p:cNvPicPr>
          <p:nvPr/>
        </p:nvPicPr>
        <p:blipFill>
          <a:blip r:embed="rId2" cstate="print"/>
          <a:srcRect/>
          <a:stretch>
            <a:fillRect/>
          </a:stretch>
        </p:blipFill>
        <p:spPr bwMode="auto">
          <a:xfrm>
            <a:off x="2895600" y="1282390"/>
            <a:ext cx="3810000" cy="5575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a:t>
            </a:r>
            <a:r>
              <a:rPr lang="en-US" sz="6600" dirty="0" err="1" smtClean="0">
                <a:latin typeface="Edwardian Script ITC" pitchFamily="66" charset="0"/>
              </a:rPr>
              <a:t>Glorianna</a:t>
            </a:r>
            <a:endParaRPr lang="en-US" sz="6600" dirty="0">
              <a:latin typeface="Edwardian Script ITC" pitchFamily="66" charset="0"/>
            </a:endParaRPr>
          </a:p>
        </p:txBody>
      </p:sp>
      <p:sp>
        <p:nvSpPr>
          <p:cNvPr id="6" name="Content Placeholder 2"/>
          <p:cNvSpPr txBox="1">
            <a:spLocks/>
          </p:cNvSpPr>
          <p:nvPr/>
        </p:nvSpPr>
        <p:spPr>
          <a:xfrm>
            <a:off x="0" y="1143000"/>
            <a:ext cx="9144000" cy="5715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3200" dirty="0" smtClean="0">
                <a:solidFill>
                  <a:prstClr val="black"/>
                </a:solidFill>
              </a:rPr>
              <a:t>Under Elizabeth I England has a Golden Age</a:t>
            </a:r>
          </a:p>
          <a:p>
            <a:pPr marL="742950" lvl="1" indent="-285750">
              <a:spcBef>
                <a:spcPct val="20000"/>
              </a:spcBef>
              <a:buFont typeface="Arial" pitchFamily="34" charset="0"/>
              <a:buChar char="–"/>
            </a:pPr>
            <a:r>
              <a:rPr lang="en-US" sz="2800" dirty="0" smtClean="0">
                <a:solidFill>
                  <a:prstClr val="black"/>
                </a:solidFill>
              </a:rPr>
              <a:t>Time of prosperity, learning, and exploration</a:t>
            </a: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endParaRPr lang="en-US" sz="3200" dirty="0" smtClean="0">
              <a:solidFill>
                <a:prstClr val="black"/>
              </a:solidFill>
            </a:endParaRPr>
          </a:p>
          <a:p>
            <a:pPr marL="342900" lvl="0" indent="-342900">
              <a:spcBef>
                <a:spcPct val="20000"/>
              </a:spcBef>
              <a:buFont typeface="Arial" pitchFamily="34" charset="0"/>
              <a:buChar char="•"/>
            </a:pPr>
            <a:r>
              <a:rPr lang="en-US" sz="3200" dirty="0" smtClean="0">
                <a:solidFill>
                  <a:prstClr val="black"/>
                </a:solidFill>
              </a:rPr>
              <a:t>She never marries; uses marriage as a political tool</a:t>
            </a:r>
          </a:p>
          <a:p>
            <a:pPr marL="742950" lvl="1" indent="-285750">
              <a:spcBef>
                <a:spcPct val="20000"/>
              </a:spcBef>
              <a:buFont typeface="Arial" pitchFamily="34" charset="0"/>
              <a:buChar char="–"/>
            </a:pPr>
            <a:r>
              <a:rPr lang="en-US" sz="2800" dirty="0" smtClean="0">
                <a:solidFill>
                  <a:prstClr val="black"/>
                </a:solidFill>
              </a:rPr>
              <a:t>“I have already joined myself in marriage to a husband, namely the kingdom of England.”</a:t>
            </a:r>
          </a:p>
        </p:txBody>
      </p:sp>
      <p:pic>
        <p:nvPicPr>
          <p:cNvPr id="1026" name="Picture 2"/>
          <p:cNvPicPr>
            <a:picLocks noChangeAspect="1" noChangeArrowheads="1"/>
          </p:cNvPicPr>
          <p:nvPr/>
        </p:nvPicPr>
        <p:blipFill>
          <a:blip r:embed="rId2" cstate="print"/>
          <a:srcRect/>
          <a:stretch>
            <a:fillRect/>
          </a:stretch>
        </p:blipFill>
        <p:spPr bwMode="auto">
          <a:xfrm rot="21246650">
            <a:off x="438797" y="2391993"/>
            <a:ext cx="2206261" cy="272538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rot="288874">
            <a:off x="2776025" y="2293000"/>
            <a:ext cx="2095500" cy="26860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029200" y="2209800"/>
            <a:ext cx="3733800" cy="29213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anim calcmode="lin" valueType="num">
                                      <p:cBhvr>
                                        <p:cTn id="16" dur="2000" fill="hold"/>
                                        <p:tgtEl>
                                          <p:spTgt spid="1027"/>
                                        </p:tgtEl>
                                        <p:attrNameLst>
                                          <p:attrName>style.rotation</p:attrName>
                                        </p:attrNameLst>
                                      </p:cBhvr>
                                      <p:tavLst>
                                        <p:tav tm="0">
                                          <p:val>
                                            <p:fltVal val="720"/>
                                          </p:val>
                                        </p:tav>
                                        <p:tav tm="100000">
                                          <p:val>
                                            <p:fltVal val="0"/>
                                          </p:val>
                                        </p:tav>
                                      </p:tavLst>
                                    </p:anim>
                                    <p:anim calcmode="lin" valueType="num">
                                      <p:cBhvr>
                                        <p:cTn id="17" dur="2000" fill="hold"/>
                                        <p:tgtEl>
                                          <p:spTgt spid="1027"/>
                                        </p:tgtEl>
                                        <p:attrNameLst>
                                          <p:attrName>ppt_h</p:attrName>
                                        </p:attrNameLst>
                                      </p:cBhvr>
                                      <p:tavLst>
                                        <p:tav tm="0">
                                          <p:val>
                                            <p:fltVal val="0"/>
                                          </p:val>
                                        </p:tav>
                                        <p:tav tm="100000">
                                          <p:val>
                                            <p:strVal val="#ppt_h"/>
                                          </p:val>
                                        </p:tav>
                                      </p:tavLst>
                                    </p:anim>
                                    <p:anim calcmode="lin" valueType="num">
                                      <p:cBhvr>
                                        <p:cTn id="18" dur="2000" fill="hold"/>
                                        <p:tgtEl>
                                          <p:spTgt spid="1027"/>
                                        </p:tgtEl>
                                        <p:attrNameLst>
                                          <p:attrName>ppt_w</p:attrName>
                                        </p:attrNameLst>
                                      </p:cBhvr>
                                      <p:tavLst>
                                        <p:tav tm="0">
                                          <p:val>
                                            <p:fltVal val="0"/>
                                          </p:val>
                                        </p:tav>
                                        <p:tav tm="100000">
                                          <p:val>
                                            <p:strVal val="#ppt_w"/>
                                          </p:val>
                                        </p:tav>
                                      </p:tavLst>
                                    </p:anim>
                                  </p:childTnLst>
                                </p:cTn>
                              </p:par>
                            </p:childTnLst>
                          </p:cTn>
                        </p:par>
                        <p:par>
                          <p:cTn id="19" fill="hold">
                            <p:stCondLst>
                              <p:cond delay="2000"/>
                            </p:stCondLst>
                            <p:childTnLst>
                              <p:par>
                                <p:cTn id="20" presetID="35"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2000"/>
                                        <p:tgtEl>
                                          <p:spTgt spid="1026"/>
                                        </p:tgtEl>
                                      </p:cBhvr>
                                    </p:animEffect>
                                    <p:anim calcmode="lin" valueType="num">
                                      <p:cBhvr>
                                        <p:cTn id="23" dur="2000" fill="hold"/>
                                        <p:tgtEl>
                                          <p:spTgt spid="1026"/>
                                        </p:tgtEl>
                                        <p:attrNameLst>
                                          <p:attrName>style.rotation</p:attrName>
                                        </p:attrNameLst>
                                      </p:cBhvr>
                                      <p:tavLst>
                                        <p:tav tm="0">
                                          <p:val>
                                            <p:fltVal val="720"/>
                                          </p:val>
                                        </p:tav>
                                        <p:tav tm="100000">
                                          <p:val>
                                            <p:fltVal val="0"/>
                                          </p:val>
                                        </p:tav>
                                      </p:tavLst>
                                    </p:anim>
                                    <p:anim calcmode="lin" valueType="num">
                                      <p:cBhvr>
                                        <p:cTn id="24" dur="2000" fill="hold"/>
                                        <p:tgtEl>
                                          <p:spTgt spid="1026"/>
                                        </p:tgtEl>
                                        <p:attrNameLst>
                                          <p:attrName>ppt_h</p:attrName>
                                        </p:attrNameLst>
                                      </p:cBhvr>
                                      <p:tavLst>
                                        <p:tav tm="0">
                                          <p:val>
                                            <p:fltVal val="0"/>
                                          </p:val>
                                        </p:tav>
                                        <p:tav tm="100000">
                                          <p:val>
                                            <p:strVal val="#ppt_h"/>
                                          </p:val>
                                        </p:tav>
                                      </p:tavLst>
                                    </p:anim>
                                    <p:anim calcmode="lin" valueType="num">
                                      <p:cBhvr>
                                        <p:cTn id="25" dur="2000" fill="hold"/>
                                        <p:tgtEl>
                                          <p:spTgt spid="1026"/>
                                        </p:tgtEl>
                                        <p:attrNameLst>
                                          <p:attrName>ppt_w</p:attrName>
                                        </p:attrNameLst>
                                      </p:cBhvr>
                                      <p:tavLst>
                                        <p:tav tm="0">
                                          <p:val>
                                            <p:fltVal val="0"/>
                                          </p:val>
                                        </p:tav>
                                        <p:tav tm="100000">
                                          <p:val>
                                            <p:strVal val="#ppt_w"/>
                                          </p:val>
                                        </p:tav>
                                      </p:tavLst>
                                    </p:anim>
                                  </p:childTnLst>
                                </p:cTn>
                              </p:par>
                            </p:childTnLst>
                          </p:cTn>
                        </p:par>
                        <p:par>
                          <p:cTn id="26" fill="hold">
                            <p:stCondLst>
                              <p:cond delay="4000"/>
                            </p:stCondLst>
                            <p:childTnLst>
                              <p:par>
                                <p:cTn id="27" presetID="35"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2000"/>
                                        <p:tgtEl>
                                          <p:spTgt spid="1028"/>
                                        </p:tgtEl>
                                      </p:cBhvr>
                                    </p:animEffect>
                                    <p:anim calcmode="lin" valueType="num">
                                      <p:cBhvr>
                                        <p:cTn id="30" dur="2000" fill="hold"/>
                                        <p:tgtEl>
                                          <p:spTgt spid="1028"/>
                                        </p:tgtEl>
                                        <p:attrNameLst>
                                          <p:attrName>style.rotation</p:attrName>
                                        </p:attrNameLst>
                                      </p:cBhvr>
                                      <p:tavLst>
                                        <p:tav tm="0">
                                          <p:val>
                                            <p:fltVal val="720"/>
                                          </p:val>
                                        </p:tav>
                                        <p:tav tm="100000">
                                          <p:val>
                                            <p:fltVal val="0"/>
                                          </p:val>
                                        </p:tav>
                                      </p:tavLst>
                                    </p:anim>
                                    <p:anim calcmode="lin" valueType="num">
                                      <p:cBhvr>
                                        <p:cTn id="31" dur="2000" fill="hold"/>
                                        <p:tgtEl>
                                          <p:spTgt spid="1028"/>
                                        </p:tgtEl>
                                        <p:attrNameLst>
                                          <p:attrName>ppt_h</p:attrName>
                                        </p:attrNameLst>
                                      </p:cBhvr>
                                      <p:tavLst>
                                        <p:tav tm="0">
                                          <p:val>
                                            <p:fltVal val="0"/>
                                          </p:val>
                                        </p:tav>
                                        <p:tav tm="100000">
                                          <p:val>
                                            <p:strVal val="#ppt_h"/>
                                          </p:val>
                                        </p:tav>
                                      </p:tavLst>
                                    </p:anim>
                                    <p:anim calcmode="lin" valueType="num">
                                      <p:cBhvr>
                                        <p:cTn id="32" dur="2000" fill="hold"/>
                                        <p:tgtEl>
                                          <p:spTgt spid="1028"/>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blinds(horizontal)">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rot="21296473">
            <a:off x="5522088" y="3054649"/>
            <a:ext cx="3467405" cy="3657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6600" dirty="0" smtClean="0">
                <a:latin typeface="Edwardian Script ITC" pitchFamily="66" charset="0"/>
              </a:rPr>
              <a:t>Elizabeth I: </a:t>
            </a:r>
            <a:r>
              <a:rPr lang="en-US" sz="6600" dirty="0" err="1" smtClean="0">
                <a:latin typeface="Edwardian Script ITC" pitchFamily="66" charset="0"/>
              </a:rPr>
              <a:t>Glorianna</a:t>
            </a:r>
            <a:endParaRPr lang="en-US" sz="6600" dirty="0">
              <a:latin typeface="Edwardian Script ITC" pitchFamily="66" charset="0"/>
            </a:endParaRPr>
          </a:p>
        </p:txBody>
      </p:sp>
      <p:sp>
        <p:nvSpPr>
          <p:cNvPr id="3" name="Content Placeholder 2"/>
          <p:cNvSpPr>
            <a:spLocks noGrp="1"/>
          </p:cNvSpPr>
          <p:nvPr>
            <p:ph idx="1"/>
          </p:nvPr>
        </p:nvSpPr>
        <p:spPr>
          <a:xfrm>
            <a:off x="0" y="3124200"/>
            <a:ext cx="6705600" cy="3733800"/>
          </a:xfrm>
        </p:spPr>
        <p:txBody>
          <a:bodyPr>
            <a:noAutofit/>
          </a:bodyPr>
          <a:lstStyle/>
          <a:p>
            <a:r>
              <a:rPr lang="en-US" sz="2800" dirty="0" smtClean="0"/>
              <a:t>Conflict with Spain</a:t>
            </a:r>
          </a:p>
          <a:p>
            <a:pPr marL="514350" lvl="1"/>
            <a:r>
              <a:rPr lang="en-US" sz="2400" dirty="0" smtClean="0"/>
              <a:t>King Philip II sends </a:t>
            </a:r>
          </a:p>
          <a:p>
            <a:pPr lvl="1">
              <a:buNone/>
            </a:pPr>
            <a:r>
              <a:rPr lang="en-US" sz="2400" dirty="0" smtClean="0"/>
              <a:t>fleet of ships called</a:t>
            </a:r>
          </a:p>
          <a:p>
            <a:pPr lvl="1">
              <a:buNone/>
            </a:pPr>
            <a:r>
              <a:rPr lang="en-US" sz="2400" dirty="0" smtClean="0"/>
              <a:t>the Armada</a:t>
            </a:r>
          </a:p>
          <a:p>
            <a:pPr marL="514350" lvl="1"/>
            <a:r>
              <a:rPr lang="en-US" sz="2400" dirty="0" smtClean="0"/>
              <a:t>Blown off course by a </a:t>
            </a:r>
          </a:p>
          <a:p>
            <a:pPr lvl="1">
              <a:buNone/>
            </a:pPr>
            <a:r>
              <a:rPr lang="en-US" sz="2400" dirty="0" smtClean="0"/>
              <a:t>storm and fails to attack</a:t>
            </a:r>
          </a:p>
          <a:p>
            <a:r>
              <a:rPr lang="en-US" sz="2800" dirty="0" smtClean="0"/>
              <a:t>Unifies England </a:t>
            </a:r>
          </a:p>
          <a:p>
            <a:r>
              <a:rPr lang="en-US" sz="2800" dirty="0" smtClean="0"/>
              <a:t>Peace WITHIN England almost 26 years</a:t>
            </a:r>
            <a:endParaRPr lang="en-US" sz="2800" dirty="0"/>
          </a:p>
        </p:txBody>
      </p:sp>
      <p:sp>
        <p:nvSpPr>
          <p:cNvPr id="6" name="Content Placeholder 2"/>
          <p:cNvSpPr txBox="1">
            <a:spLocks/>
          </p:cNvSpPr>
          <p:nvPr/>
        </p:nvSpPr>
        <p:spPr>
          <a:xfrm>
            <a:off x="0" y="1143000"/>
            <a:ext cx="9144000" cy="36576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3200" dirty="0" smtClean="0">
                <a:solidFill>
                  <a:prstClr val="black"/>
                </a:solidFill>
              </a:rPr>
              <a:t>Establishes compromises in the church (at first)</a:t>
            </a:r>
          </a:p>
          <a:p>
            <a:pPr marL="742950" lvl="1" indent="-285750">
              <a:spcBef>
                <a:spcPct val="20000"/>
              </a:spcBef>
              <a:buFont typeface="Arial" pitchFamily="34" charset="0"/>
              <a:buChar char="–"/>
            </a:pPr>
            <a:r>
              <a:rPr lang="en-US" sz="2800" dirty="0" smtClean="0">
                <a:solidFill>
                  <a:prstClr val="black"/>
                </a:solidFill>
              </a:rPr>
              <a:t>“I do not wish to make windows into men’s souls.”  </a:t>
            </a:r>
          </a:p>
          <a:p>
            <a:pPr marL="742950" lvl="1" indent="-285750">
              <a:spcBef>
                <a:spcPct val="20000"/>
              </a:spcBef>
              <a:buFont typeface="Arial" pitchFamily="34" charset="0"/>
              <a:buChar char="–"/>
            </a:pPr>
            <a:r>
              <a:rPr lang="en-US" sz="2800" dirty="0" smtClean="0">
                <a:solidFill>
                  <a:prstClr val="black"/>
                </a:solidFill>
              </a:rPr>
              <a:t>Tightens control after catholic cousin Mary, Queen of Scots tried to overthrow her</a:t>
            </a:r>
          </a:p>
        </p:txBody>
      </p:sp>
      <p:pic>
        <p:nvPicPr>
          <p:cNvPr id="2050" name="Picture 2"/>
          <p:cNvPicPr>
            <a:picLocks noChangeAspect="1" noChangeArrowheads="1"/>
          </p:cNvPicPr>
          <p:nvPr/>
        </p:nvPicPr>
        <p:blipFill>
          <a:blip r:embed="rId3" cstate="print"/>
          <a:srcRect/>
          <a:stretch>
            <a:fillRect/>
          </a:stretch>
        </p:blipFill>
        <p:spPr bwMode="auto">
          <a:xfrm rot="242068">
            <a:off x="3123202" y="3221949"/>
            <a:ext cx="2857500"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par>
                          <p:cTn id="18" fill="hold">
                            <p:stCondLst>
                              <p:cond delay="500"/>
                            </p:stCondLst>
                            <p:childTnLst>
                              <p:par>
                                <p:cTn id="19" presetID="54" presetClass="entr" presetSubtype="0" accel="10000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500" fill="hold"/>
                                        <p:tgtEl>
                                          <p:spTgt spid="2051"/>
                                        </p:tgtEl>
                                        <p:attrNameLst>
                                          <p:attrName>ppt_w</p:attrName>
                                        </p:attrNameLst>
                                      </p:cBhvr>
                                      <p:tavLst>
                                        <p:tav tm="0">
                                          <p:val>
                                            <p:strVal val="#ppt_w*0.05"/>
                                          </p:val>
                                        </p:tav>
                                        <p:tav tm="100000">
                                          <p:val>
                                            <p:strVal val="#ppt_w"/>
                                          </p:val>
                                        </p:tav>
                                      </p:tavLst>
                                    </p:anim>
                                    <p:anim calcmode="lin" valueType="num">
                                      <p:cBhvr>
                                        <p:cTn id="22" dur="500" fill="hold"/>
                                        <p:tgtEl>
                                          <p:spTgt spid="2051"/>
                                        </p:tgtEl>
                                        <p:attrNameLst>
                                          <p:attrName>ppt_h</p:attrName>
                                        </p:attrNameLst>
                                      </p:cBhvr>
                                      <p:tavLst>
                                        <p:tav tm="0">
                                          <p:val>
                                            <p:strVal val="#ppt_h"/>
                                          </p:val>
                                        </p:tav>
                                        <p:tav tm="100000">
                                          <p:val>
                                            <p:strVal val="#ppt_h"/>
                                          </p:val>
                                        </p:tav>
                                      </p:tavLst>
                                    </p:anim>
                                    <p:anim calcmode="lin" valueType="num">
                                      <p:cBhvr>
                                        <p:cTn id="23" dur="500" fill="hold"/>
                                        <p:tgtEl>
                                          <p:spTgt spid="2051"/>
                                        </p:tgtEl>
                                        <p:attrNameLst>
                                          <p:attrName>ppt_x</p:attrName>
                                        </p:attrNameLst>
                                      </p:cBhvr>
                                      <p:tavLst>
                                        <p:tav tm="0">
                                          <p:val>
                                            <p:strVal val="#ppt_x-.2"/>
                                          </p:val>
                                        </p:tav>
                                        <p:tav tm="100000">
                                          <p:val>
                                            <p:strVal val="#ppt_x"/>
                                          </p:val>
                                        </p:tav>
                                      </p:tavLst>
                                    </p:anim>
                                    <p:anim calcmode="lin" valueType="num">
                                      <p:cBhvr>
                                        <p:cTn id="24" dur="500" fill="hold"/>
                                        <p:tgtEl>
                                          <p:spTgt spid="2051"/>
                                        </p:tgtEl>
                                        <p:attrNameLst>
                                          <p:attrName>ppt_y</p:attrName>
                                        </p:attrNameLst>
                                      </p:cBhvr>
                                      <p:tavLst>
                                        <p:tav tm="0">
                                          <p:val>
                                            <p:strVal val="#ppt_y"/>
                                          </p:val>
                                        </p:tav>
                                        <p:tav tm="100000">
                                          <p:val>
                                            <p:strVal val="#ppt_y"/>
                                          </p:val>
                                        </p:tav>
                                      </p:tavLst>
                                    </p:anim>
                                    <p:animEffect transition="in" filter="fade">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ox(i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fade">
                                      <p:cBhvr>
                                        <p:cTn id="35" dur="2000"/>
                                        <p:tgtEl>
                                          <p:spTgt spid="2050"/>
                                        </p:tgtEl>
                                      </p:cBhvr>
                                    </p:animEffect>
                                    <p:anim calcmode="lin" valueType="num">
                                      <p:cBhvr>
                                        <p:cTn id="36" dur="2000" fill="hold"/>
                                        <p:tgtEl>
                                          <p:spTgt spid="2050"/>
                                        </p:tgtEl>
                                        <p:attrNameLst>
                                          <p:attrName>style.rotation</p:attrName>
                                        </p:attrNameLst>
                                      </p:cBhvr>
                                      <p:tavLst>
                                        <p:tav tm="0">
                                          <p:val>
                                            <p:fltVal val="720"/>
                                          </p:val>
                                        </p:tav>
                                        <p:tav tm="100000">
                                          <p:val>
                                            <p:fltVal val="0"/>
                                          </p:val>
                                        </p:tav>
                                      </p:tavLst>
                                    </p:anim>
                                    <p:anim calcmode="lin" valueType="num">
                                      <p:cBhvr>
                                        <p:cTn id="37" dur="2000" fill="hold"/>
                                        <p:tgtEl>
                                          <p:spTgt spid="2050"/>
                                        </p:tgtEl>
                                        <p:attrNameLst>
                                          <p:attrName>ppt_h</p:attrName>
                                        </p:attrNameLst>
                                      </p:cBhvr>
                                      <p:tavLst>
                                        <p:tav tm="0">
                                          <p:val>
                                            <p:fltVal val="0"/>
                                          </p:val>
                                        </p:tav>
                                        <p:tav tm="100000">
                                          <p:val>
                                            <p:strVal val="#ppt_h"/>
                                          </p:val>
                                        </p:tav>
                                      </p:tavLst>
                                    </p:anim>
                                    <p:anim calcmode="lin" valueType="num">
                                      <p:cBhvr>
                                        <p:cTn id="38" dur="2000" fill="hold"/>
                                        <p:tgtEl>
                                          <p:spTgt spid="2050"/>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box(in)">
                                      <p:cBhvr>
                                        <p:cTn id="43" dur="500"/>
                                        <p:tgtEl>
                                          <p:spTgt spid="3">
                                            <p:txEl>
                                              <p:pRg st="1" end="1"/>
                                            </p:txEl>
                                          </p:spTgt>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ox(in)">
                                      <p:cBhvr>
                                        <p:cTn id="46" dur="500"/>
                                        <p:tgtEl>
                                          <p:spTgt spid="3">
                                            <p:txEl>
                                              <p:pRg st="2" end="2"/>
                                            </p:txEl>
                                          </p:spTgt>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box(in)">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box(in)">
                                      <p:cBhvr>
                                        <p:cTn id="54" dur="500"/>
                                        <p:tgtEl>
                                          <p:spTgt spid="3">
                                            <p:txEl>
                                              <p:pRg st="4" end="4"/>
                                            </p:txEl>
                                          </p:spTgt>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box(in)">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box(in)">
                                      <p:cBhvr>
                                        <p:cTn id="62" dur="5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box(in)">
                                      <p:cBhvr>
                                        <p:cTn id="6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4AE">
                <a:alpha val="0"/>
              </a:srgbClr>
            </a:gs>
            <a:gs pos="5000">
              <a:srgbClr val="BD922A"/>
            </a:gs>
            <a:gs pos="7000">
              <a:srgbClr val="BD922A"/>
            </a:gs>
            <a:gs pos="52000">
              <a:srgbClr val="FBE4AE">
                <a:alpha val="96000"/>
              </a:srgbClr>
            </a:gs>
            <a:gs pos="68000">
              <a:srgbClr val="BD922A"/>
            </a:gs>
            <a:gs pos="68000">
              <a:srgbClr val="BD922A"/>
            </a:gs>
            <a:gs pos="83000">
              <a:srgbClr val="835E17"/>
            </a:gs>
            <a:gs pos="82001">
              <a:srgbClr val="A28949"/>
            </a:gs>
            <a:gs pos="100000">
              <a:srgbClr val="FAE3B7"/>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Edwardian Script ITC" pitchFamily="66" charset="0"/>
              </a:rPr>
              <a:t>Elizabeth I: </a:t>
            </a:r>
            <a:r>
              <a:rPr lang="en-US" sz="6600" dirty="0" err="1" smtClean="0">
                <a:latin typeface="Edwardian Script ITC" pitchFamily="66" charset="0"/>
              </a:rPr>
              <a:t>Glorianna</a:t>
            </a:r>
            <a:endParaRPr lang="en-US" sz="6600" dirty="0">
              <a:latin typeface="Edwardian Script ITC" pitchFamily="66" charset="0"/>
            </a:endParaRPr>
          </a:p>
        </p:txBody>
      </p:sp>
      <p:sp>
        <p:nvSpPr>
          <p:cNvPr id="6" name="Content Placeholder 2"/>
          <p:cNvSpPr txBox="1">
            <a:spLocks/>
          </p:cNvSpPr>
          <p:nvPr/>
        </p:nvSpPr>
        <p:spPr>
          <a:xfrm>
            <a:off x="0" y="1143000"/>
            <a:ext cx="9144000" cy="36576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800" dirty="0" smtClean="0">
                <a:solidFill>
                  <a:prstClr val="black"/>
                </a:solidFill>
              </a:rPr>
              <a:t>Elizabeth died 24 March, 24 1603 </a:t>
            </a:r>
            <a:r>
              <a:rPr lang="en-US" sz="2800" smtClean="0">
                <a:solidFill>
                  <a:prstClr val="black"/>
                </a:solidFill>
              </a:rPr>
              <a:t>at 69 years old </a:t>
            </a:r>
            <a:endParaRPr lang="en-US" sz="2800" dirty="0" smtClean="0">
              <a:solidFill>
                <a:prstClr val="black"/>
              </a:solidFill>
            </a:endParaRPr>
          </a:p>
          <a:p>
            <a:pPr marL="342900" indent="-342900">
              <a:spcBef>
                <a:spcPct val="20000"/>
              </a:spcBef>
              <a:buFont typeface="Arial" pitchFamily="34" charset="0"/>
              <a:buChar char="•"/>
            </a:pPr>
            <a:r>
              <a:rPr lang="en-US" sz="2800" dirty="0" smtClean="0">
                <a:solidFill>
                  <a:prstClr val="black"/>
                </a:solidFill>
              </a:rPr>
              <a:t>Her cousin, James VI of Scotland (son of Mary Queen of Scots) is named her heir and becomes King James I of England</a:t>
            </a:r>
          </a:p>
          <a:p>
            <a:pPr marL="342900" indent="-342900">
              <a:spcBef>
                <a:spcPct val="20000"/>
              </a:spcBef>
              <a:buFont typeface="Arial" pitchFamily="34" charset="0"/>
              <a:buChar char="•"/>
            </a:pPr>
            <a:endParaRPr lang="en-US" sz="2800" dirty="0" smtClean="0">
              <a:solidFill>
                <a:prstClr val="black"/>
              </a:solidFill>
            </a:endParaRPr>
          </a:p>
          <a:p>
            <a:pPr marL="342900" indent="-342900">
              <a:spcBef>
                <a:spcPct val="20000"/>
              </a:spcBef>
              <a:buFont typeface="Arial" pitchFamily="34" charset="0"/>
              <a:buChar char="•"/>
            </a:pPr>
            <a:endParaRPr lang="en-US" sz="2800" dirty="0" smtClean="0">
              <a:solidFill>
                <a:prstClr val="black"/>
              </a:solidFill>
            </a:endParaRPr>
          </a:p>
        </p:txBody>
      </p:sp>
      <p:pic>
        <p:nvPicPr>
          <p:cNvPr id="1026" name="Picture 2" descr="File:Funeral Elisabeth.jpg"/>
          <p:cNvPicPr>
            <a:picLocks noChangeAspect="1" noChangeArrowheads="1"/>
          </p:cNvPicPr>
          <p:nvPr/>
        </p:nvPicPr>
        <p:blipFill>
          <a:blip r:embed="rId2" cstate="print"/>
          <a:srcRect/>
          <a:stretch>
            <a:fillRect/>
          </a:stretch>
        </p:blipFill>
        <p:spPr bwMode="auto">
          <a:xfrm>
            <a:off x="0" y="3348989"/>
            <a:ext cx="9144000" cy="35090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linds(horizontal)">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linds(horizontal)">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7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Now: Your Assignment</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buNone/>
            </a:pPr>
            <a:r>
              <a:rPr lang="en-US" dirty="0" smtClean="0"/>
              <a:t>As you can see, there was always drama in the Tudor Court.  Imagine that you are a newspaper writer of the sixteenth century and you are going to write an exposition article of Henry’s court. You will be given research (because we always base articles on facts) on court life, Henry, and his wives. You may write </a:t>
            </a:r>
            <a:r>
              <a:rPr lang="en-US" smtClean="0"/>
              <a:t>on any </a:t>
            </a:r>
            <a:r>
              <a:rPr lang="en-US" dirty="0" smtClean="0"/>
              <a:t>aspect you want.  It must be a page in length and include a hand drawn picture (there is no photography after 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eb.uvic.ca/~mbest1/engl366b/images/Monarchs2.GIF"/>
          <p:cNvPicPr>
            <a:picLocks noChangeAspect="1" noChangeArrowheads="1"/>
          </p:cNvPicPr>
          <p:nvPr/>
        </p:nvPicPr>
        <p:blipFill>
          <a:blip r:embed="rId3" cstate="print"/>
          <a:srcRect/>
          <a:stretch>
            <a:fillRect/>
          </a:stretch>
        </p:blipFill>
        <p:spPr bwMode="auto">
          <a:xfrm>
            <a:off x="3813952" y="3962400"/>
            <a:ext cx="5330048" cy="2895600"/>
          </a:xfrm>
          <a:prstGeom prst="rect">
            <a:avLst/>
          </a:prstGeom>
          <a:noFill/>
        </p:spPr>
      </p:pic>
      <p:pic>
        <p:nvPicPr>
          <p:cNvPr id="15368"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rot="1638288">
            <a:off x="2549515" y="2024842"/>
            <a:ext cx="680307" cy="649693"/>
          </a:xfrm>
          <a:prstGeom prst="rect">
            <a:avLst/>
          </a:prstGeom>
          <a:noFill/>
        </p:spPr>
      </p:pic>
      <p:pic>
        <p:nvPicPr>
          <p:cNvPr id="15366" name="Picture 6" descr="http://upload.wikimedia.org/wikipedia/commons/thumb/0/0a/Yorkshire_rose.svg/200px-Yorkshire_rose.svg.png"/>
          <p:cNvPicPr>
            <a:picLocks noChangeAspect="1" noChangeArrowheads="1"/>
          </p:cNvPicPr>
          <p:nvPr/>
        </p:nvPicPr>
        <p:blipFill>
          <a:blip r:embed="rId5" cstate="print"/>
          <a:srcRect/>
          <a:stretch>
            <a:fillRect/>
          </a:stretch>
        </p:blipFill>
        <p:spPr bwMode="auto">
          <a:xfrm>
            <a:off x="4267200" y="2133600"/>
            <a:ext cx="660666" cy="630936"/>
          </a:xfrm>
          <a:prstGeom prst="rect">
            <a:avLst/>
          </a:prstGeom>
          <a:noFill/>
        </p:spPr>
      </p:pic>
      <p:sp>
        <p:nvSpPr>
          <p:cNvPr id="2" name="Title 1"/>
          <p:cNvSpPr>
            <a:spLocks noGrp="1"/>
          </p:cNvSpPr>
          <p:nvPr>
            <p:ph type="title"/>
          </p:nvPr>
        </p:nvSpPr>
        <p:spPr>
          <a:xfrm>
            <a:off x="0" y="274638"/>
            <a:ext cx="9144000" cy="1173162"/>
          </a:xfrm>
        </p:spPr>
        <p:txBody>
          <a:bodyPr>
            <a:normAutofit fontScale="90000"/>
          </a:bodyPr>
          <a:lstStyle/>
          <a:p>
            <a:r>
              <a:rPr lang="en-US" dirty="0" smtClean="0">
                <a:solidFill>
                  <a:schemeClr val="bg1"/>
                </a:solidFill>
              </a:rPr>
              <a:t>The War of the Roses: The Cousin’s War</a:t>
            </a:r>
            <a:endParaRPr lang="en-US" dirty="0">
              <a:solidFill>
                <a:schemeClr val="bg1"/>
              </a:solidFill>
            </a:endParaRPr>
          </a:p>
        </p:txBody>
      </p:sp>
      <p:pic>
        <p:nvPicPr>
          <p:cNvPr id="7" name="Picture 6" descr="http://upload.wikimedia.org/wikipedia/commons/thumb/0/0a/Yorkshire_rose.svg/200px-Yorkshire_rose.svg.png"/>
          <p:cNvPicPr>
            <a:picLocks noChangeAspect="1" noChangeArrowheads="1"/>
          </p:cNvPicPr>
          <p:nvPr/>
        </p:nvPicPr>
        <p:blipFill>
          <a:blip r:embed="rId5" cstate="print"/>
          <a:srcRect/>
          <a:stretch>
            <a:fillRect/>
          </a:stretch>
        </p:blipFill>
        <p:spPr bwMode="auto">
          <a:xfrm rot="459404">
            <a:off x="7946343" y="1447800"/>
            <a:ext cx="1197657" cy="1143762"/>
          </a:xfrm>
          <a:prstGeom prst="rect">
            <a:avLst/>
          </a:prstGeom>
          <a:noFill/>
        </p:spPr>
      </p:pic>
      <p:pic>
        <p:nvPicPr>
          <p:cNvPr id="8"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rot="1638288">
            <a:off x="6974019" y="893116"/>
            <a:ext cx="1176879" cy="1123919"/>
          </a:xfrm>
          <a:prstGeom prst="rect">
            <a:avLst/>
          </a:prstGeom>
          <a:noFill/>
        </p:spPr>
      </p:pic>
      <p:sp>
        <p:nvSpPr>
          <p:cNvPr id="3" name="Content Placeholder 2"/>
          <p:cNvSpPr>
            <a:spLocks noGrp="1"/>
          </p:cNvSpPr>
          <p:nvPr>
            <p:ph idx="1"/>
          </p:nvPr>
        </p:nvSpPr>
        <p:spPr>
          <a:xfrm>
            <a:off x="457200" y="1295400"/>
            <a:ext cx="8229600" cy="4876800"/>
          </a:xfrm>
        </p:spPr>
        <p:txBody>
          <a:bodyPr>
            <a:normAutofit/>
          </a:bodyPr>
          <a:lstStyle/>
          <a:p>
            <a:r>
              <a:rPr lang="en-US" sz="3600" dirty="0" smtClean="0">
                <a:solidFill>
                  <a:schemeClr val="bg1"/>
                </a:solidFill>
              </a:rPr>
              <a:t>Series of Civil Wars over 30 years</a:t>
            </a:r>
          </a:p>
          <a:p>
            <a:pPr lvl="1"/>
            <a:r>
              <a:rPr lang="en-US" sz="3200" b="1" dirty="0" err="1" smtClean="0">
                <a:solidFill>
                  <a:schemeClr val="bg1"/>
                </a:solidFill>
                <a:effectLst>
                  <a:outerShdw blurRad="38100" dist="38100" dir="2700000" algn="tl">
                    <a:srgbClr val="000000">
                      <a:alpha val="43137"/>
                    </a:srgbClr>
                  </a:outerShdw>
                </a:effectLst>
              </a:rPr>
              <a:t>Lancasters</a:t>
            </a:r>
            <a:r>
              <a:rPr lang="en-US" sz="3200" dirty="0" smtClean="0">
                <a:solidFill>
                  <a:schemeClr val="bg1"/>
                </a:solidFill>
                <a:effectLst>
                  <a:outerShdw blurRad="38100" dist="38100" dir="2700000" algn="tl">
                    <a:srgbClr val="000000">
                      <a:alpha val="43137"/>
                    </a:srgbClr>
                  </a:outerShdw>
                </a:effectLst>
              </a:rPr>
              <a:t> </a:t>
            </a:r>
            <a:r>
              <a:rPr lang="en-US" sz="3200" dirty="0" smtClean="0">
                <a:solidFill>
                  <a:schemeClr val="bg1"/>
                </a:solidFill>
              </a:rPr>
              <a:t>v. </a:t>
            </a:r>
            <a:r>
              <a:rPr lang="en-US" sz="3200" b="1" dirty="0" err="1" smtClean="0">
                <a:solidFill>
                  <a:schemeClr val="bg1"/>
                </a:solidFill>
                <a:effectLst>
                  <a:outerShdw blurRad="38100" dist="38100" dir="2700000" algn="tl">
                    <a:srgbClr val="000000">
                      <a:alpha val="43137"/>
                    </a:srgbClr>
                  </a:outerShdw>
                </a:effectLst>
              </a:rPr>
              <a:t>Yorks</a:t>
            </a:r>
            <a:r>
              <a:rPr lang="en-US" sz="3200" b="1" dirty="0" smtClean="0">
                <a:solidFill>
                  <a:schemeClr val="bg1"/>
                </a:solidFill>
                <a:effectLst>
                  <a:outerShdw blurRad="38100" dist="38100" dir="2700000" algn="tl">
                    <a:srgbClr val="000000">
                      <a:alpha val="43137"/>
                    </a:srgbClr>
                  </a:outerShdw>
                </a:effectLst>
              </a:rPr>
              <a:t> </a:t>
            </a:r>
          </a:p>
          <a:p>
            <a:r>
              <a:rPr lang="en-US" sz="3600" dirty="0" smtClean="0">
                <a:solidFill>
                  <a:schemeClr val="bg1"/>
                </a:solidFill>
              </a:rPr>
              <a:t>Lancaster descendents hold throne</a:t>
            </a:r>
          </a:p>
          <a:p>
            <a:r>
              <a:rPr lang="en-US" sz="3600" dirty="0" smtClean="0">
                <a:solidFill>
                  <a:schemeClr val="bg1"/>
                </a:solidFill>
              </a:rPr>
              <a:t>Henry V is powerful: his son is not</a:t>
            </a:r>
          </a:p>
          <a:p>
            <a:pPr lvl="1"/>
            <a:r>
              <a:rPr lang="en-US" sz="3200" dirty="0" smtClean="0">
                <a:solidFill>
                  <a:schemeClr val="bg1"/>
                </a:solidFill>
              </a:rPr>
              <a:t>Sparks conflict</a:t>
            </a:r>
            <a:endParaRPr lang="en-US"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368"/>
                                        </p:tgtEl>
                                        <p:attrNameLst>
                                          <p:attrName>style.visibility</p:attrName>
                                        </p:attrNameLst>
                                      </p:cBhvr>
                                      <p:to>
                                        <p:strVal val="visible"/>
                                      </p:to>
                                    </p:set>
                                    <p:animEffect transition="in" filter="blinds(horizontal)">
                                      <p:cBhvr>
                                        <p:cTn id="13" dur="500"/>
                                        <p:tgtEl>
                                          <p:spTgt spid="15368"/>
                                        </p:tgtEl>
                                      </p:cBhvr>
                                    </p:animEffect>
                                  </p:childTnLst>
                                </p:cTn>
                              </p:par>
                              <p:par>
                                <p:cTn id="14" presetID="3" presetClass="entr" presetSubtype="10" fill="hold" nodeType="withEffect">
                                  <p:stCondLst>
                                    <p:cond delay="0"/>
                                  </p:stCondLst>
                                  <p:childTnLst>
                                    <p:set>
                                      <p:cBhvr>
                                        <p:cTn id="15" dur="1" fill="hold">
                                          <p:stCondLst>
                                            <p:cond delay="0"/>
                                          </p:stCondLst>
                                        </p:cTn>
                                        <p:tgtEl>
                                          <p:spTgt spid="15366"/>
                                        </p:tgtEl>
                                        <p:attrNameLst>
                                          <p:attrName>style.visibility</p:attrName>
                                        </p:attrNameLst>
                                      </p:cBhvr>
                                      <p:to>
                                        <p:strVal val="visible"/>
                                      </p:to>
                                    </p:set>
                                    <p:animEffect transition="in" filter="blinds(horizontal)">
                                      <p:cBhvr>
                                        <p:cTn id="16" dur="500"/>
                                        <p:tgtEl>
                                          <p:spTgt spid="1536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britannia.com/bios/images/manjou.gif"/>
          <p:cNvPicPr>
            <a:picLocks noChangeAspect="1" noChangeArrowheads="1"/>
          </p:cNvPicPr>
          <p:nvPr/>
        </p:nvPicPr>
        <p:blipFill>
          <a:blip r:embed="rId2" cstate="print"/>
          <a:srcRect/>
          <a:stretch>
            <a:fillRect/>
          </a:stretch>
        </p:blipFill>
        <p:spPr bwMode="auto">
          <a:xfrm rot="362644">
            <a:off x="6173329" y="3729257"/>
            <a:ext cx="2095500" cy="3026835"/>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Henry VI</a:t>
            </a:r>
            <a:endParaRPr lang="en-US" dirty="0">
              <a:solidFill>
                <a:schemeClr val="bg1"/>
              </a:solidFill>
            </a:endParaRPr>
          </a:p>
        </p:txBody>
      </p:sp>
      <p:sp>
        <p:nvSpPr>
          <p:cNvPr id="3" name="Content Placeholder 2"/>
          <p:cNvSpPr>
            <a:spLocks noGrp="1"/>
          </p:cNvSpPr>
          <p:nvPr>
            <p:ph idx="1"/>
          </p:nvPr>
        </p:nvSpPr>
        <p:spPr>
          <a:xfrm>
            <a:off x="0" y="1143000"/>
            <a:ext cx="6172200" cy="5715000"/>
          </a:xfrm>
        </p:spPr>
        <p:txBody>
          <a:bodyPr>
            <a:normAutofit/>
          </a:bodyPr>
          <a:lstStyle/>
          <a:p>
            <a:r>
              <a:rPr lang="en-US" dirty="0" smtClean="0">
                <a:solidFill>
                  <a:schemeClr val="bg1"/>
                </a:solidFill>
              </a:rPr>
              <a:t>Son of Katherine of Valois and King Henry V </a:t>
            </a:r>
          </a:p>
          <a:p>
            <a:r>
              <a:rPr lang="en-US" dirty="0" smtClean="0">
                <a:solidFill>
                  <a:schemeClr val="bg1"/>
                </a:solidFill>
              </a:rPr>
              <a:t>Henry V dies young, Henry VI becomes 5 yr old king</a:t>
            </a:r>
          </a:p>
          <a:p>
            <a:pPr lvl="1"/>
            <a:r>
              <a:rPr lang="en-US" dirty="0" smtClean="0">
                <a:solidFill>
                  <a:schemeClr val="bg1"/>
                </a:solidFill>
              </a:rPr>
              <a:t>Controlled by counselors (uncles)</a:t>
            </a:r>
          </a:p>
          <a:p>
            <a:pPr lvl="1"/>
            <a:r>
              <a:rPr lang="en-US" dirty="0" smtClean="0">
                <a:solidFill>
                  <a:schemeClr val="bg1"/>
                </a:solidFill>
              </a:rPr>
              <a:t>Strange, quiet, pious child </a:t>
            </a:r>
          </a:p>
          <a:p>
            <a:r>
              <a:rPr lang="en-US" dirty="0" smtClean="0">
                <a:solidFill>
                  <a:schemeClr val="bg1"/>
                </a:solidFill>
              </a:rPr>
              <a:t>Marries Margaret of Anjou—very powerful, strong</a:t>
            </a:r>
          </a:p>
          <a:p>
            <a:pPr lvl="1"/>
            <a:r>
              <a:rPr lang="en-US" dirty="0" smtClean="0">
                <a:solidFill>
                  <a:schemeClr val="bg1"/>
                </a:solidFill>
              </a:rPr>
              <a:t>Have one son  </a:t>
            </a:r>
          </a:p>
          <a:p>
            <a:r>
              <a:rPr lang="en-US" dirty="0" smtClean="0">
                <a:solidFill>
                  <a:schemeClr val="bg1"/>
                </a:solidFill>
              </a:rPr>
              <a:t>Henry VI has a mental breakdown </a:t>
            </a:r>
          </a:p>
          <a:p>
            <a:endParaRPr lang="en-US" dirty="0">
              <a:solidFill>
                <a:schemeClr val="bg1"/>
              </a:solidFill>
            </a:endParaRPr>
          </a:p>
        </p:txBody>
      </p:sp>
      <p:pic>
        <p:nvPicPr>
          <p:cNvPr id="1026" name="Picture 2" descr="http://upload.wikimedia.org/wikipedia/commons/thumb/a/a6/HenryVIofEngland.JPG/220px-HenryVIofEngland.JPG"/>
          <p:cNvPicPr>
            <a:picLocks noChangeAspect="1" noChangeArrowheads="1"/>
          </p:cNvPicPr>
          <p:nvPr/>
        </p:nvPicPr>
        <p:blipFill>
          <a:blip r:embed="rId3" cstate="print"/>
          <a:srcRect/>
          <a:stretch>
            <a:fillRect/>
          </a:stretch>
        </p:blipFill>
        <p:spPr bwMode="auto">
          <a:xfrm rot="21378404">
            <a:off x="6324600" y="685800"/>
            <a:ext cx="2095500" cy="3067050"/>
          </a:xfrm>
          <a:prstGeom prst="rect">
            <a:avLst/>
          </a:prstGeom>
          <a:noFill/>
        </p:spPr>
      </p:pic>
      <p:pic>
        <p:nvPicPr>
          <p:cNvPr id="6"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rot="1638288">
            <a:off x="5759169" y="2879008"/>
            <a:ext cx="1203508" cy="1149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00"/>
                                        <p:tgtEl>
                                          <p:spTgt spid="3">
                                            <p:txEl>
                                              <p:pRg st="4" end="4"/>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blinds(horizontal)">
                                      <p:cBhvr>
                                        <p:cTn id="38" dur="5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down)">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Meanwhile…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Henry VI’s mother, Katherine secretly marries her servant man, Owen Tudor</a:t>
            </a:r>
          </a:p>
          <a:p>
            <a:r>
              <a:rPr lang="en-US" dirty="0" smtClean="0">
                <a:solidFill>
                  <a:schemeClr val="bg1"/>
                </a:solidFill>
              </a:rPr>
              <a:t>Have two sons:</a:t>
            </a:r>
          </a:p>
          <a:p>
            <a:pPr lvl="1"/>
            <a:r>
              <a:rPr lang="en-US" dirty="0" smtClean="0">
                <a:solidFill>
                  <a:schemeClr val="bg1"/>
                </a:solidFill>
              </a:rPr>
              <a:t>Edmund Tudor</a:t>
            </a:r>
          </a:p>
          <a:p>
            <a:pPr lvl="1"/>
            <a:r>
              <a:rPr lang="en-US" dirty="0" smtClean="0">
                <a:solidFill>
                  <a:schemeClr val="bg1"/>
                </a:solidFill>
              </a:rPr>
              <a:t>Jasper Tudor</a:t>
            </a:r>
          </a:p>
          <a:p>
            <a:r>
              <a:rPr lang="en-US" dirty="0" smtClean="0">
                <a:solidFill>
                  <a:schemeClr val="bg1"/>
                </a:solidFill>
              </a:rPr>
              <a:t>Edmund marries </a:t>
            </a:r>
          </a:p>
          <a:p>
            <a:pPr>
              <a:buNone/>
            </a:pPr>
            <a:r>
              <a:rPr lang="en-US" dirty="0" smtClean="0">
                <a:solidFill>
                  <a:schemeClr val="bg1"/>
                </a:solidFill>
              </a:rPr>
              <a:t>	Margaret Beaufort, </a:t>
            </a:r>
          </a:p>
          <a:p>
            <a:pPr>
              <a:buNone/>
            </a:pPr>
            <a:r>
              <a:rPr lang="en-US" dirty="0" smtClean="0">
                <a:solidFill>
                  <a:schemeClr val="bg1"/>
                </a:solidFill>
              </a:rPr>
              <a:t>	a distant cousin of Henry VI</a:t>
            </a:r>
            <a:endParaRPr lang="en-US" dirty="0">
              <a:solidFill>
                <a:schemeClr val="bg1"/>
              </a:solidFill>
            </a:endParaRPr>
          </a:p>
        </p:txBody>
      </p:sp>
      <p:pic>
        <p:nvPicPr>
          <p:cNvPr id="54277" name="Picture 5" descr="File:Catherine of France.jpg">
            <a:hlinkClick r:id="rId2"/>
          </p:cNvPr>
          <p:cNvPicPr>
            <a:picLocks noChangeAspect="1" noChangeArrowheads="1"/>
          </p:cNvPicPr>
          <p:nvPr/>
        </p:nvPicPr>
        <p:blipFill>
          <a:blip r:embed="rId3" cstate="print"/>
          <a:srcRect/>
          <a:stretch>
            <a:fillRect/>
          </a:stretch>
        </p:blipFill>
        <p:spPr bwMode="auto">
          <a:xfrm>
            <a:off x="6477000" y="2438400"/>
            <a:ext cx="2399971" cy="2970213"/>
          </a:xfrm>
          <a:prstGeom prst="rect">
            <a:avLst/>
          </a:prstGeom>
          <a:noFill/>
        </p:spPr>
      </p:pic>
      <p:pic>
        <p:nvPicPr>
          <p:cNvPr id="7"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rot="1638288">
            <a:off x="8045169" y="1964608"/>
            <a:ext cx="1203508" cy="1149350"/>
          </a:xfrm>
          <a:prstGeom prst="rect">
            <a:avLst/>
          </a:prstGeom>
          <a:noFill/>
        </p:spPr>
      </p:pic>
      <p:pic>
        <p:nvPicPr>
          <p:cNvPr id="8"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rot="1638288">
            <a:off x="4001044" y="4772064"/>
            <a:ext cx="703141" cy="671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commons/0/07/Edward_IV_Plantagenet.jpg"/>
          <p:cNvPicPr>
            <a:picLocks noChangeAspect="1" noChangeArrowheads="1"/>
          </p:cNvPicPr>
          <p:nvPr/>
        </p:nvPicPr>
        <p:blipFill>
          <a:blip r:embed="rId2" cstate="print"/>
          <a:srcRect/>
          <a:stretch>
            <a:fillRect/>
          </a:stretch>
        </p:blipFill>
        <p:spPr bwMode="auto">
          <a:xfrm>
            <a:off x="6697364" y="0"/>
            <a:ext cx="2446636" cy="3565525"/>
          </a:xfrm>
          <a:prstGeom prst="rect">
            <a:avLst/>
          </a:prstGeom>
          <a:noFill/>
          <a:scene3d>
            <a:camera prst="orthographicFront">
              <a:rot lat="0" lon="10799999" rev="0"/>
            </a:camera>
            <a:lightRig rig="threePt" dir="t"/>
          </a:scene3d>
        </p:spPr>
      </p:pic>
      <p:sp>
        <p:nvSpPr>
          <p:cNvPr id="2" name="Title 1"/>
          <p:cNvSpPr>
            <a:spLocks noGrp="1"/>
          </p:cNvSpPr>
          <p:nvPr>
            <p:ph type="title"/>
          </p:nvPr>
        </p:nvSpPr>
        <p:spPr/>
        <p:txBody>
          <a:bodyPr/>
          <a:lstStyle/>
          <a:p>
            <a:r>
              <a:rPr lang="en-US" dirty="0" smtClean="0">
                <a:solidFill>
                  <a:schemeClr val="bg1"/>
                </a:solidFill>
              </a:rPr>
              <a:t>Edward IV</a:t>
            </a:r>
            <a:endParaRPr lang="en-US" dirty="0">
              <a:solidFill>
                <a:schemeClr val="bg1"/>
              </a:solidFill>
            </a:endParaRPr>
          </a:p>
        </p:txBody>
      </p:sp>
      <p:sp>
        <p:nvSpPr>
          <p:cNvPr id="3" name="Content Placeholder 2"/>
          <p:cNvSpPr>
            <a:spLocks noGrp="1"/>
          </p:cNvSpPr>
          <p:nvPr>
            <p:ph idx="1"/>
          </p:nvPr>
        </p:nvSpPr>
        <p:spPr>
          <a:xfrm>
            <a:off x="304800" y="1676400"/>
            <a:ext cx="6477000" cy="2895600"/>
          </a:xfrm>
        </p:spPr>
        <p:txBody>
          <a:bodyPr>
            <a:normAutofit fontScale="85000" lnSpcReduction="10000"/>
          </a:bodyPr>
          <a:lstStyle/>
          <a:p>
            <a:r>
              <a:rPr lang="en-US" sz="3300" dirty="0" smtClean="0">
                <a:solidFill>
                  <a:schemeClr val="bg1"/>
                </a:solidFill>
              </a:rPr>
              <a:t>Richard, Duke of York, battles for power against Margaret of Anjou and Henry VI</a:t>
            </a:r>
          </a:p>
          <a:p>
            <a:r>
              <a:rPr lang="en-US" sz="3300" dirty="0" smtClean="0">
                <a:solidFill>
                  <a:schemeClr val="bg1"/>
                </a:solidFill>
              </a:rPr>
              <a:t>Richard dies, his son Edward takes control</a:t>
            </a:r>
          </a:p>
          <a:p>
            <a:pPr lvl="1"/>
            <a:r>
              <a:rPr lang="en-US" sz="3300" dirty="0" smtClean="0">
                <a:solidFill>
                  <a:schemeClr val="bg1"/>
                </a:solidFill>
              </a:rPr>
              <a:t>Henry overthrown </a:t>
            </a:r>
          </a:p>
          <a:p>
            <a:pPr lvl="1"/>
            <a:r>
              <a:rPr lang="en-US" sz="3300" dirty="0" smtClean="0">
                <a:solidFill>
                  <a:schemeClr val="bg1"/>
                </a:solidFill>
              </a:rPr>
              <a:t>Edward becomes King</a:t>
            </a:r>
          </a:p>
          <a:p>
            <a:pPr>
              <a:buNone/>
            </a:pPr>
            <a:endParaRPr lang="en-US" dirty="0" smtClean="0">
              <a:solidFill>
                <a:schemeClr val="bg1"/>
              </a:solidFill>
            </a:endParaRPr>
          </a:p>
        </p:txBody>
      </p:sp>
      <p:pic>
        <p:nvPicPr>
          <p:cNvPr id="5" name="Picture 2" descr="http://web.uvic.ca/~mbest1/engl366b/images/Monarchs2.GIF"/>
          <p:cNvPicPr>
            <a:picLocks noChangeAspect="1" noChangeArrowheads="1"/>
          </p:cNvPicPr>
          <p:nvPr/>
        </p:nvPicPr>
        <p:blipFill>
          <a:blip r:embed="rId3" cstate="print"/>
          <a:srcRect/>
          <a:stretch>
            <a:fillRect/>
          </a:stretch>
        </p:blipFill>
        <p:spPr bwMode="auto">
          <a:xfrm>
            <a:off x="4234744" y="4191000"/>
            <a:ext cx="4909255" cy="2667000"/>
          </a:xfrm>
          <a:prstGeom prst="rect">
            <a:avLst/>
          </a:prstGeom>
          <a:noFill/>
        </p:spPr>
      </p:pic>
      <p:sp>
        <p:nvSpPr>
          <p:cNvPr id="6" name="Right Arrow 5"/>
          <p:cNvSpPr/>
          <p:nvPr/>
        </p:nvSpPr>
        <p:spPr>
          <a:xfrm rot="7094990">
            <a:off x="6930442" y="5264427"/>
            <a:ext cx="554003" cy="322702"/>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768999">
            <a:off x="5676591" y="1243247"/>
            <a:ext cx="1103175" cy="290773"/>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267200"/>
            <a:ext cx="4267200" cy="2246769"/>
          </a:xfrm>
          <a:prstGeom prst="rect">
            <a:avLst/>
          </a:prstGeom>
        </p:spPr>
        <p:txBody>
          <a:bodyPr wrap="square">
            <a:spAutoFit/>
          </a:bodyPr>
          <a:lstStyle/>
          <a:p>
            <a:pPr>
              <a:buFont typeface="Arial" pitchFamily="34" charset="0"/>
              <a:buChar char="•"/>
            </a:pPr>
            <a:r>
              <a:rPr lang="en-US" sz="2800" dirty="0" smtClean="0">
                <a:solidFill>
                  <a:schemeClr val="bg1"/>
                </a:solidFill>
              </a:rPr>
              <a:t>Married to Elizabeth Woodville</a:t>
            </a:r>
          </a:p>
          <a:p>
            <a:pPr lvl="1">
              <a:buFont typeface="Arial" pitchFamily="34" charset="0"/>
              <a:buChar char="•"/>
            </a:pPr>
            <a:r>
              <a:rPr lang="en-US" sz="2800" dirty="0" smtClean="0">
                <a:solidFill>
                  <a:schemeClr val="bg1"/>
                </a:solidFill>
              </a:rPr>
              <a:t>Eldest children: Elizabeth, Edward, &amp; Richard</a:t>
            </a:r>
          </a:p>
        </p:txBody>
      </p:sp>
      <p:pic>
        <p:nvPicPr>
          <p:cNvPr id="9" name="Picture 6" descr="http://upload.wikimedia.org/wikipedia/commons/thumb/0/0a/Yorkshire_rose.svg/200px-Yorkshire_rose.svg.png"/>
          <p:cNvPicPr>
            <a:picLocks noChangeAspect="1" noChangeArrowheads="1"/>
          </p:cNvPicPr>
          <p:nvPr/>
        </p:nvPicPr>
        <p:blipFill>
          <a:blip r:embed="rId4" cstate="print"/>
          <a:srcRect/>
          <a:stretch>
            <a:fillRect/>
          </a:stretch>
        </p:blipFill>
        <p:spPr bwMode="auto">
          <a:xfrm>
            <a:off x="8026932" y="2819400"/>
            <a:ext cx="1117068" cy="1066800"/>
          </a:xfrm>
          <a:prstGeom prst="rect">
            <a:avLst/>
          </a:prstGeom>
          <a:noFill/>
        </p:spPr>
      </p:pic>
      <p:pic>
        <p:nvPicPr>
          <p:cNvPr id="10" name="Picture 6" descr="http://upload.wikimedia.org/wikipedia/commons/thumb/0/0a/Yorkshire_rose.svg/200px-Yorkshire_rose.svg.png"/>
          <p:cNvPicPr>
            <a:picLocks noChangeAspect="1" noChangeArrowheads="1"/>
          </p:cNvPicPr>
          <p:nvPr/>
        </p:nvPicPr>
        <p:blipFill>
          <a:blip r:embed="rId4" cstate="print"/>
          <a:srcRect/>
          <a:stretch>
            <a:fillRect/>
          </a:stretch>
        </p:blipFill>
        <p:spPr bwMode="auto">
          <a:xfrm>
            <a:off x="304800" y="5638800"/>
            <a:ext cx="478743" cy="457200"/>
          </a:xfrm>
          <a:prstGeom prst="rect">
            <a:avLst/>
          </a:prstGeom>
          <a:noFill/>
        </p:spPr>
      </p:pic>
      <p:sp>
        <p:nvSpPr>
          <p:cNvPr id="11" name="Right Arrow 10"/>
          <p:cNvSpPr/>
          <p:nvPr/>
        </p:nvSpPr>
        <p:spPr>
          <a:xfrm rot="7094990">
            <a:off x="7844841" y="4883427"/>
            <a:ext cx="554003" cy="322702"/>
          </a:xfrm>
          <a:prstGeom prst="right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nodeType="withEffect">
                                  <p:stCondLst>
                                    <p:cond delay="0"/>
                                  </p:stCondLst>
                                  <p:childTnLst>
                                    <p:set>
                                      <p:cBhvr>
                                        <p:cTn id="27" dur="1" fill="hold">
                                          <p:stCondLst>
                                            <p:cond delay="0"/>
                                          </p:stCondLst>
                                        </p:cTn>
                                        <p:tgtEl>
                                          <p:spTgt spid="16386"/>
                                        </p:tgtEl>
                                        <p:attrNameLst>
                                          <p:attrName>style.visibility</p:attrName>
                                        </p:attrNameLst>
                                      </p:cBhvr>
                                      <p:to>
                                        <p:strVal val="visible"/>
                                      </p:to>
                                    </p:set>
                                    <p:animEffect transition="in" filter="blinds(horizontal)">
                                      <p:cBhvr>
                                        <p:cTn id="28" dur="500"/>
                                        <p:tgtEl>
                                          <p:spTgt spid="16386"/>
                                        </p:tgtEl>
                                      </p:cBhvr>
                                    </p:animEffect>
                                  </p:childTnLst>
                                </p:cTn>
                              </p:par>
                              <p:par>
                                <p:cTn id="29" presetID="3" presetClass="entr" presetSubtype="1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8"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Edward IV</a:t>
            </a:r>
            <a:endParaRPr lang="en-US" dirty="0">
              <a:solidFill>
                <a:schemeClr val="bg1"/>
              </a:solidFill>
            </a:endParaRPr>
          </a:p>
        </p:txBody>
      </p:sp>
      <p:sp>
        <p:nvSpPr>
          <p:cNvPr id="3" name="Content Placeholder 2"/>
          <p:cNvSpPr>
            <a:spLocks noGrp="1"/>
          </p:cNvSpPr>
          <p:nvPr>
            <p:ph idx="1"/>
          </p:nvPr>
        </p:nvSpPr>
        <p:spPr>
          <a:xfrm>
            <a:off x="304800" y="1676400"/>
            <a:ext cx="8229600" cy="4525963"/>
          </a:xfrm>
        </p:spPr>
        <p:txBody>
          <a:bodyPr/>
          <a:lstStyle/>
          <a:p>
            <a:r>
              <a:rPr lang="en-US" dirty="0" smtClean="0">
                <a:solidFill>
                  <a:schemeClr val="bg1"/>
                </a:solidFill>
              </a:rPr>
              <a:t>Rebellion in reign, but regains throne</a:t>
            </a:r>
          </a:p>
          <a:p>
            <a:r>
              <a:rPr lang="en-US" dirty="0" smtClean="0">
                <a:solidFill>
                  <a:schemeClr val="bg1"/>
                </a:solidFill>
              </a:rPr>
              <a:t>Reigns a total of 20 years, until death</a:t>
            </a:r>
          </a:p>
          <a:p>
            <a:r>
              <a:rPr lang="en-US" dirty="0" smtClean="0">
                <a:solidFill>
                  <a:schemeClr val="bg1"/>
                </a:solidFill>
              </a:rPr>
              <a:t>Leaves 12 year old son king Edward V, with Edward IV’s brother Richard as protectorate </a:t>
            </a:r>
          </a:p>
        </p:txBody>
      </p:sp>
      <p:pic>
        <p:nvPicPr>
          <p:cNvPr id="5" name="Picture 2" descr="http://web.uvic.ca/~mbest1/engl366b/images/Monarchs2.GIF"/>
          <p:cNvPicPr>
            <a:picLocks noChangeAspect="1" noChangeArrowheads="1"/>
          </p:cNvPicPr>
          <p:nvPr/>
        </p:nvPicPr>
        <p:blipFill>
          <a:blip r:embed="rId2" cstate="print"/>
          <a:srcRect/>
          <a:stretch>
            <a:fillRect/>
          </a:stretch>
        </p:blipFill>
        <p:spPr bwMode="auto">
          <a:xfrm>
            <a:off x="3813952" y="3962400"/>
            <a:ext cx="5330048" cy="289560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0" y="3775753"/>
            <a:ext cx="2438400" cy="3082247"/>
          </a:xfrm>
          <a:prstGeom prst="rect">
            <a:avLst/>
          </a:prstGeom>
          <a:noFill/>
          <a:ln w="9525">
            <a:noFill/>
            <a:miter lim="800000"/>
            <a:headEnd/>
            <a:tailEnd/>
          </a:ln>
        </p:spPr>
      </p:pic>
      <p:pic>
        <p:nvPicPr>
          <p:cNvPr id="18434" name="Picture 2" descr="http://upload.wikimedia.org/wikipedia/commons/f/f3/King_Edward_V_from_NPG.jpg"/>
          <p:cNvPicPr>
            <a:picLocks noChangeAspect="1" noChangeArrowheads="1"/>
          </p:cNvPicPr>
          <p:nvPr/>
        </p:nvPicPr>
        <p:blipFill>
          <a:blip r:embed="rId4" cstate="print"/>
          <a:srcRect/>
          <a:stretch>
            <a:fillRect/>
          </a:stretch>
        </p:blipFill>
        <p:spPr bwMode="auto">
          <a:xfrm>
            <a:off x="7086600" y="228600"/>
            <a:ext cx="2057400" cy="2637992"/>
          </a:xfrm>
          <a:prstGeom prst="rect">
            <a:avLst/>
          </a:prstGeom>
          <a:noFill/>
        </p:spPr>
      </p:pic>
      <p:cxnSp>
        <p:nvCxnSpPr>
          <p:cNvPr id="7" name="Straight Connector 6"/>
          <p:cNvCxnSpPr/>
          <p:nvPr/>
        </p:nvCxnSpPr>
        <p:spPr>
          <a:xfrm rot="5400000">
            <a:off x="6667500" y="56769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6200000" flipH="1">
            <a:off x="6705600" y="5638800"/>
            <a:ext cx="381000" cy="381000"/>
          </a:xfrm>
          <a:prstGeom prst="line">
            <a:avLst/>
          </a:prstGeom>
          <a:ln w="161925"/>
        </p:spPr>
        <p:style>
          <a:lnRef idx="3">
            <a:schemeClr val="dk1"/>
          </a:lnRef>
          <a:fillRef idx="0">
            <a:schemeClr val="dk1"/>
          </a:fillRef>
          <a:effectRef idx="2">
            <a:schemeClr val="dk1"/>
          </a:effectRef>
          <a:fontRef idx="minor">
            <a:schemeClr val="tx1"/>
          </a:fontRef>
        </p:style>
      </p:cxnSp>
      <p:sp>
        <p:nvSpPr>
          <p:cNvPr id="11" name="Right Arrow 10"/>
          <p:cNvSpPr/>
          <p:nvPr/>
        </p:nvSpPr>
        <p:spPr>
          <a:xfrm rot="18851489">
            <a:off x="6696381" y="2456116"/>
            <a:ext cx="823131" cy="322063"/>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755627">
            <a:off x="2174289" y="4426750"/>
            <a:ext cx="2300409" cy="322063"/>
          </a:xfrm>
          <a:prstGeom prst="righ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8851489">
            <a:off x="6906006" y="6206873"/>
            <a:ext cx="445337" cy="322063"/>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4274618">
            <a:off x="8382167" y="5204070"/>
            <a:ext cx="652843" cy="322063"/>
          </a:xfrm>
          <a:prstGeom prst="rightArrow">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descr="http://upload.wikimedia.org/wikipedia/commons/thumb/0/0a/Yorkshire_rose.svg/200px-Yorkshire_rose.svg.png"/>
          <p:cNvPicPr>
            <a:picLocks noChangeAspect="1" noChangeArrowheads="1"/>
          </p:cNvPicPr>
          <p:nvPr/>
        </p:nvPicPr>
        <p:blipFill>
          <a:blip r:embed="rId5" cstate="print"/>
          <a:srcRect/>
          <a:stretch>
            <a:fillRect/>
          </a:stretch>
        </p:blipFill>
        <p:spPr bwMode="auto">
          <a:xfrm>
            <a:off x="7877324" y="2514600"/>
            <a:ext cx="1266676" cy="1209675"/>
          </a:xfrm>
          <a:prstGeom prst="rect">
            <a:avLst/>
          </a:prstGeom>
          <a:noFill/>
        </p:spPr>
      </p:pic>
      <p:pic>
        <p:nvPicPr>
          <p:cNvPr id="16" name="Picture 6" descr="http://upload.wikimedia.org/wikipedia/commons/thumb/0/0a/Yorkshire_rose.svg/200px-Yorkshire_rose.svg.png"/>
          <p:cNvPicPr>
            <a:picLocks noChangeAspect="1" noChangeArrowheads="1"/>
          </p:cNvPicPr>
          <p:nvPr/>
        </p:nvPicPr>
        <p:blipFill>
          <a:blip r:embed="rId5" cstate="print"/>
          <a:srcRect/>
          <a:stretch>
            <a:fillRect/>
          </a:stretch>
        </p:blipFill>
        <p:spPr bwMode="auto">
          <a:xfrm>
            <a:off x="2133600" y="5791200"/>
            <a:ext cx="1117068" cy="1066800"/>
          </a:xfrm>
          <a:prstGeom prst="rect">
            <a:avLst/>
          </a:prstGeom>
          <a:noFill/>
        </p:spPr>
      </p:pic>
      <p:cxnSp>
        <p:nvCxnSpPr>
          <p:cNvPr id="17" name="Straight Connector 16"/>
          <p:cNvCxnSpPr/>
          <p:nvPr/>
        </p:nvCxnSpPr>
        <p:spPr>
          <a:xfrm rot="5400000">
            <a:off x="7505700" y="56007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16200000" flipH="1">
            <a:off x="7543800" y="5562600"/>
            <a:ext cx="381000" cy="381000"/>
          </a:xfrm>
          <a:prstGeom prst="line">
            <a:avLst/>
          </a:prstGeom>
          <a:ln w="161925"/>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rot="5400000">
            <a:off x="5676900" y="56007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16200000" flipH="1">
            <a:off x="5715000" y="5562600"/>
            <a:ext cx="381000" cy="381000"/>
          </a:xfrm>
          <a:prstGeom prst="line">
            <a:avLst/>
          </a:prstGeom>
          <a:ln w="161925"/>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5400000">
            <a:off x="5676900" y="5905500"/>
            <a:ext cx="381000" cy="304800"/>
          </a:xfrm>
          <a:prstGeom prst="line">
            <a:avLst/>
          </a:prstGeom>
          <a:ln w="161925"/>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rot="16200000" flipH="1">
            <a:off x="5715000" y="5867400"/>
            <a:ext cx="381000" cy="381000"/>
          </a:xfrm>
          <a:prstGeom prst="line">
            <a:avLst/>
          </a:prstGeom>
          <a:ln w="161925"/>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500"/>
                                        <p:tgtEl>
                                          <p:spTgt spid="3">
                                            <p:txEl>
                                              <p:pRg st="1" end="1"/>
                                            </p:txEl>
                                          </p:spTgt>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00"/>
                                        <p:tgtEl>
                                          <p:spTgt spid="3">
                                            <p:txEl>
                                              <p:pRg st="2" end="2"/>
                                            </p:txEl>
                                          </p:spTgt>
                                        </p:tgtEl>
                                      </p:cBhvr>
                                    </p:animEffect>
                                  </p:childTnLst>
                                </p:cTn>
                              </p:par>
                            </p:childTnLst>
                          </p:cTn>
                        </p:par>
                        <p:par>
                          <p:cTn id="50" fill="hold">
                            <p:stCondLst>
                              <p:cond delay="500"/>
                            </p:stCondLst>
                            <p:childTnLst>
                              <p:par>
                                <p:cTn id="51" presetID="3" presetClass="entr" presetSubtype="10" fill="hold" nodeType="afterEffect">
                                  <p:stCondLst>
                                    <p:cond delay="0"/>
                                  </p:stCondLst>
                                  <p:childTnLst>
                                    <p:set>
                                      <p:cBhvr>
                                        <p:cTn id="52" dur="1" fill="hold">
                                          <p:stCondLst>
                                            <p:cond delay="0"/>
                                          </p:stCondLst>
                                        </p:cTn>
                                        <p:tgtEl>
                                          <p:spTgt spid="18434"/>
                                        </p:tgtEl>
                                        <p:attrNameLst>
                                          <p:attrName>style.visibility</p:attrName>
                                        </p:attrNameLst>
                                      </p:cBhvr>
                                      <p:to>
                                        <p:strVal val="visible"/>
                                      </p:to>
                                    </p:set>
                                    <p:animEffect transition="in" filter="blinds(horizontal)">
                                      <p:cBhvr>
                                        <p:cTn id="53" dur="500"/>
                                        <p:tgtEl>
                                          <p:spTgt spid="18434"/>
                                        </p:tgtEl>
                                      </p:cBhvr>
                                    </p:animEffect>
                                  </p:childTnLst>
                                </p:cTn>
                              </p:par>
                              <p:par>
                                <p:cTn id="54" presetID="3" presetClass="entr" presetSubtype="1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childTnLst>
                          </p:cTn>
                        </p:par>
                        <p:par>
                          <p:cTn id="57" fill="hold">
                            <p:stCondLst>
                              <p:cond delay="1000"/>
                            </p:stCondLst>
                            <p:childTnLst>
                              <p:par>
                                <p:cTn id="58" presetID="34" presetClass="entr" presetSubtype="0"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from="(-#ppt_w/2)" to="(#ppt_x)" calcmode="lin" valueType="num">
                                      <p:cBhvr>
                                        <p:cTn id="60" dur="600" fill="hold">
                                          <p:stCondLst>
                                            <p:cond delay="0"/>
                                          </p:stCondLst>
                                        </p:cTn>
                                        <p:tgtEl>
                                          <p:spTgt spid="11"/>
                                        </p:tgtEl>
                                        <p:attrNameLst>
                                          <p:attrName>ppt_x</p:attrName>
                                        </p:attrNameLst>
                                      </p:cBhvr>
                                    </p:anim>
                                    <p:anim from="0" to="-1.0" calcmode="lin" valueType="num">
                                      <p:cBhvr>
                                        <p:cTn id="61" dur="200" decel="50000" autoRev="1" fill="hold">
                                          <p:stCondLst>
                                            <p:cond delay="600"/>
                                          </p:stCondLst>
                                        </p:cTn>
                                        <p:tgtEl>
                                          <p:spTgt spid="11"/>
                                        </p:tgtEl>
                                        <p:attrNameLst>
                                          <p:attrName>xshear</p:attrName>
                                        </p:attrNameLst>
                                      </p:cBhvr>
                                    </p:anim>
                                    <p:animScale>
                                      <p:cBhvr>
                                        <p:cTn id="62" dur="200" decel="100000" autoRev="1" fill="hold">
                                          <p:stCondLst>
                                            <p:cond delay="600"/>
                                          </p:stCondLst>
                                        </p:cTn>
                                        <p:tgtEl>
                                          <p:spTgt spid="11"/>
                                        </p:tgtEl>
                                      </p:cBhvr>
                                      <p:from x="100000" y="100000"/>
                                      <p:to x="80000" y="100000"/>
                                    </p:animScale>
                                    <p:anim by="(#ppt_h/3+#ppt_w*0.1)" calcmode="lin" valueType="num">
                                      <p:cBhvr additive="sum">
                                        <p:cTn id="63" dur="200" decel="100000" autoRev="1" fill="hold">
                                          <p:stCondLst>
                                            <p:cond delay="600"/>
                                          </p:stCondLst>
                                        </p:cTn>
                                        <p:tgtEl>
                                          <p:spTgt spid="11"/>
                                        </p:tgtEl>
                                        <p:attrNameLst>
                                          <p:attrName>ppt_x</p:attrName>
                                        </p:attrNameLst>
                                      </p:cBhvr>
                                    </p:anim>
                                  </p:childTnLst>
                                </p:cTn>
                              </p:par>
                              <p:par>
                                <p:cTn id="64" presetID="34"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from="(-#ppt_w/2)" to="(#ppt_x)" calcmode="lin" valueType="num">
                                      <p:cBhvr>
                                        <p:cTn id="66" dur="600" fill="hold">
                                          <p:stCondLst>
                                            <p:cond delay="0"/>
                                          </p:stCondLst>
                                        </p:cTn>
                                        <p:tgtEl>
                                          <p:spTgt spid="13"/>
                                        </p:tgtEl>
                                        <p:attrNameLst>
                                          <p:attrName>ppt_x</p:attrName>
                                        </p:attrNameLst>
                                      </p:cBhvr>
                                    </p:anim>
                                    <p:anim from="0" to="-1.0" calcmode="lin" valueType="num">
                                      <p:cBhvr>
                                        <p:cTn id="67" dur="200" decel="50000" autoRev="1" fill="hold">
                                          <p:stCondLst>
                                            <p:cond delay="600"/>
                                          </p:stCondLst>
                                        </p:cTn>
                                        <p:tgtEl>
                                          <p:spTgt spid="13"/>
                                        </p:tgtEl>
                                        <p:attrNameLst>
                                          <p:attrName>xshear</p:attrName>
                                        </p:attrNameLst>
                                      </p:cBhvr>
                                    </p:anim>
                                    <p:animScale>
                                      <p:cBhvr>
                                        <p:cTn id="68" dur="200" decel="100000" autoRev="1" fill="hold">
                                          <p:stCondLst>
                                            <p:cond delay="600"/>
                                          </p:stCondLst>
                                        </p:cTn>
                                        <p:tgtEl>
                                          <p:spTgt spid="13"/>
                                        </p:tgtEl>
                                      </p:cBhvr>
                                      <p:from x="100000" y="100000"/>
                                      <p:to x="80000" y="100000"/>
                                    </p:animScale>
                                    <p:anim by="(#ppt_h/3+#ppt_w*0.1)" calcmode="lin" valueType="num">
                                      <p:cBhvr additive="sum">
                                        <p:cTn id="69" dur="200" decel="100000" autoRev="1" fill="hold">
                                          <p:stCondLst>
                                            <p:cond delay="600"/>
                                          </p:stCondLst>
                                        </p:cTn>
                                        <p:tgtEl>
                                          <p:spTgt spid="13"/>
                                        </p:tgtEl>
                                        <p:attrNameLst>
                                          <p:attrName>ppt_x</p:attrName>
                                        </p:attrNameLst>
                                      </p:cBhvr>
                                    </p:anim>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050"/>
                                        </p:tgtEl>
                                        <p:attrNameLst>
                                          <p:attrName>style.visibility</p:attrName>
                                        </p:attrNameLst>
                                      </p:cBhvr>
                                      <p:to>
                                        <p:strVal val="visible"/>
                                      </p:to>
                                    </p:set>
                                    <p:animEffect transition="in" filter="blinds(horizontal)">
                                      <p:cBhvr>
                                        <p:cTn id="74" dur="500"/>
                                        <p:tgtEl>
                                          <p:spTgt spid="2050"/>
                                        </p:tgtEl>
                                      </p:cBhvr>
                                    </p:animEffect>
                                  </p:childTnLst>
                                </p:cTn>
                              </p:par>
                              <p:par>
                                <p:cTn id="75" presetID="3" presetClass="entr" presetSubtype="1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par>
                          <p:cTn id="78" fill="hold">
                            <p:stCondLst>
                              <p:cond delay="500"/>
                            </p:stCondLst>
                            <p:childTnLst>
                              <p:par>
                                <p:cTn id="79" presetID="34"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 from="(-#ppt_w/2)" to="(#ppt_x)" calcmode="lin" valueType="num">
                                      <p:cBhvr>
                                        <p:cTn id="81" dur="600" fill="hold">
                                          <p:stCondLst>
                                            <p:cond delay="0"/>
                                          </p:stCondLst>
                                        </p:cTn>
                                        <p:tgtEl>
                                          <p:spTgt spid="12"/>
                                        </p:tgtEl>
                                        <p:attrNameLst>
                                          <p:attrName>ppt_x</p:attrName>
                                        </p:attrNameLst>
                                      </p:cBhvr>
                                    </p:anim>
                                    <p:anim from="0" to="-1.0" calcmode="lin" valueType="num">
                                      <p:cBhvr>
                                        <p:cTn id="82" dur="200" decel="50000" autoRev="1" fill="hold">
                                          <p:stCondLst>
                                            <p:cond delay="600"/>
                                          </p:stCondLst>
                                        </p:cTn>
                                        <p:tgtEl>
                                          <p:spTgt spid="12"/>
                                        </p:tgtEl>
                                        <p:attrNameLst>
                                          <p:attrName>xshear</p:attrName>
                                        </p:attrNameLst>
                                      </p:cBhvr>
                                    </p:anim>
                                    <p:animScale>
                                      <p:cBhvr>
                                        <p:cTn id="83" dur="200" decel="100000" autoRev="1" fill="hold">
                                          <p:stCondLst>
                                            <p:cond delay="600"/>
                                          </p:stCondLst>
                                        </p:cTn>
                                        <p:tgtEl>
                                          <p:spTgt spid="12"/>
                                        </p:tgtEl>
                                      </p:cBhvr>
                                      <p:from x="100000" y="100000"/>
                                      <p:to x="80000" y="100000"/>
                                    </p:animScale>
                                    <p:anim by="(#ppt_h/3+#ppt_w*0.1)" calcmode="lin" valueType="num">
                                      <p:cBhvr additive="sum">
                                        <p:cTn id="84" dur="200" decel="100000" autoRev="1" fill="hold">
                                          <p:stCondLst>
                                            <p:cond delay="600"/>
                                          </p:stCondLst>
                                        </p:cTn>
                                        <p:tgtEl>
                                          <p:spTgt spid="12"/>
                                        </p:tgtEl>
                                        <p:attrNameLst>
                                          <p:attrName>ppt_x</p:attrName>
                                        </p:attrNameLst>
                                      </p:cBhvr>
                                    </p:anim>
                                  </p:childTnLst>
                                </p:cTn>
                              </p:par>
                              <p:par>
                                <p:cTn id="85" presetID="34"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from="(-#ppt_w/2)" to="(#ppt_x)" calcmode="lin" valueType="num">
                                      <p:cBhvr>
                                        <p:cTn id="87" dur="600" fill="hold">
                                          <p:stCondLst>
                                            <p:cond delay="0"/>
                                          </p:stCondLst>
                                        </p:cTn>
                                        <p:tgtEl>
                                          <p:spTgt spid="14"/>
                                        </p:tgtEl>
                                        <p:attrNameLst>
                                          <p:attrName>ppt_x</p:attrName>
                                        </p:attrNameLst>
                                      </p:cBhvr>
                                    </p:anim>
                                    <p:anim from="0" to="-1.0" calcmode="lin" valueType="num">
                                      <p:cBhvr>
                                        <p:cTn id="88" dur="200" decel="50000" autoRev="1" fill="hold">
                                          <p:stCondLst>
                                            <p:cond delay="600"/>
                                          </p:stCondLst>
                                        </p:cTn>
                                        <p:tgtEl>
                                          <p:spTgt spid="14"/>
                                        </p:tgtEl>
                                        <p:attrNameLst>
                                          <p:attrName>xshear</p:attrName>
                                        </p:attrNameLst>
                                      </p:cBhvr>
                                    </p:anim>
                                    <p:animScale>
                                      <p:cBhvr>
                                        <p:cTn id="89" dur="200" decel="100000" autoRev="1" fill="hold">
                                          <p:stCondLst>
                                            <p:cond delay="600"/>
                                          </p:stCondLst>
                                        </p:cTn>
                                        <p:tgtEl>
                                          <p:spTgt spid="14"/>
                                        </p:tgtEl>
                                      </p:cBhvr>
                                      <p:from x="100000" y="100000"/>
                                      <p:to x="80000" y="100000"/>
                                    </p:animScale>
                                    <p:anim by="(#ppt_h/3+#ppt_w*0.1)" calcmode="lin" valueType="num">
                                      <p:cBhvr additive="sum">
                                        <p:cTn id="90"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But then there’s Richard</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rPr>
              <a:t>Moves Edward to the Tower of London “for safety”</a:t>
            </a:r>
          </a:p>
          <a:p>
            <a:r>
              <a:rPr lang="en-US" dirty="0" smtClean="0">
                <a:solidFill>
                  <a:schemeClr val="bg1"/>
                </a:solidFill>
              </a:rPr>
              <a:t>Mysteriously postpones coronation</a:t>
            </a:r>
          </a:p>
          <a:p>
            <a:r>
              <a:rPr lang="en-US" dirty="0" smtClean="0">
                <a:solidFill>
                  <a:schemeClr val="bg1"/>
                </a:solidFill>
              </a:rPr>
              <a:t>Brings young Edward’s 9 year old brother Richard to Tower</a:t>
            </a:r>
          </a:p>
          <a:p>
            <a:r>
              <a:rPr lang="en-US" dirty="0" smtClean="0">
                <a:solidFill>
                  <a:schemeClr val="bg1"/>
                </a:solidFill>
              </a:rPr>
              <a:t>By end of 1483…no one sees the young princes in public </a:t>
            </a:r>
          </a:p>
          <a:p>
            <a:r>
              <a:rPr lang="en-US" dirty="0" smtClean="0">
                <a:solidFill>
                  <a:schemeClr val="bg1"/>
                </a:solidFill>
              </a:rPr>
              <a:t>Richard is crowned king Richard III</a:t>
            </a:r>
          </a:p>
          <a:p>
            <a:endParaRPr lang="en-US" dirty="0">
              <a:solidFill>
                <a:schemeClr val="bg1"/>
              </a:solidFill>
            </a:endParaRPr>
          </a:p>
          <a:p>
            <a:r>
              <a:rPr lang="en-US" dirty="0" smtClean="0">
                <a:solidFill>
                  <a:schemeClr val="bg1"/>
                </a:solidFill>
              </a:rPr>
              <a:t>So what happened to the Princes </a:t>
            </a:r>
          </a:p>
          <a:p>
            <a:pPr>
              <a:buNone/>
            </a:pPr>
            <a:r>
              <a:rPr lang="en-US" dirty="0" smtClean="0">
                <a:solidFill>
                  <a:schemeClr val="bg1"/>
                </a:solidFill>
              </a:rPr>
              <a:t>		in the Tower?</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3973068" y="2895600"/>
            <a:ext cx="5170932" cy="3962400"/>
          </a:xfrm>
          <a:prstGeom prst="rect">
            <a:avLst/>
          </a:prstGeom>
          <a:noFill/>
          <a:ln w="9525">
            <a:noFill/>
            <a:miter lim="800000"/>
            <a:headEnd/>
            <a:tailEnd/>
          </a:ln>
        </p:spPr>
      </p:pic>
      <p:pic>
        <p:nvPicPr>
          <p:cNvPr id="1027" name="Picture 3">
            <a:hlinkClick r:id="rId3" action="ppaction://hlinkfile"/>
          </p:cNvPr>
          <p:cNvPicPr>
            <a:picLocks noChangeAspect="1" noChangeArrowheads="1"/>
          </p:cNvPicPr>
          <p:nvPr/>
        </p:nvPicPr>
        <p:blipFill>
          <a:blip r:embed="rId4" cstate="print"/>
          <a:srcRect/>
          <a:stretch>
            <a:fillRect/>
          </a:stretch>
        </p:blipFill>
        <p:spPr bwMode="auto">
          <a:xfrm>
            <a:off x="6248400" y="4829175"/>
            <a:ext cx="2257425" cy="20288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09600" y="3419475"/>
            <a:ext cx="2171700" cy="3438525"/>
          </a:xfrm>
          <a:prstGeom prst="rect">
            <a:avLst/>
          </a:prstGeom>
          <a:noFill/>
          <a:ln w="9525">
            <a:noFill/>
            <a:miter lim="800000"/>
            <a:headEnd/>
            <a:tailEnd/>
          </a:ln>
        </p:spPr>
      </p:pic>
      <p:sp>
        <p:nvSpPr>
          <p:cNvPr id="7" name="Right Arrow 6"/>
          <p:cNvSpPr/>
          <p:nvPr/>
        </p:nvSpPr>
        <p:spPr>
          <a:xfrm rot="1970876">
            <a:off x="4705476" y="4206532"/>
            <a:ext cx="1054006" cy="521878"/>
          </a:xfrm>
          <a:prstGeom prst="rightArrow">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par>
                          <p:cTn id="11" fill="hold">
                            <p:stCondLst>
                              <p:cond delay="500"/>
                            </p:stCondLst>
                            <p:childTnLst>
                              <p:par>
                                <p:cTn id="12" presetID="34" presetClass="entr" presetSubtype="0" fill="hold" grpId="1" nodeType="after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xit" presetSubtype="0" fill="hold" grpId="2" nodeType="clickEffect">
                                  <p:stCondLst>
                                    <p:cond delay="0"/>
                                  </p:stCondLst>
                                  <p:childTnLst>
                                    <p:anim from="(ppt_x)" to="(ppt_x+1)" calcmode="lin" valueType="num">
                                      <p:cBhvr>
                                        <p:cTn id="21" dur="1000">
                                          <p:stCondLst>
                                            <p:cond delay="0"/>
                                          </p:stCondLst>
                                        </p:cTn>
                                        <p:tgtEl>
                                          <p:spTgt spid="7"/>
                                        </p:tgtEl>
                                        <p:attrNameLst>
                                          <p:attrName>ppt_x</p:attrName>
                                        </p:attrNameLst>
                                      </p:cBhvr>
                                    </p:anim>
                                    <p:anim from="0" to="-1.0" calcmode="lin" valueType="num">
                                      <p:cBhvr>
                                        <p:cTn id="22" dur="200" accel="50000">
                                          <p:stCondLst>
                                            <p:cond delay="0"/>
                                          </p:stCondLst>
                                        </p:cTn>
                                        <p:tgtEl>
                                          <p:spTgt spid="7"/>
                                        </p:tgtEl>
                                        <p:attrNameLst>
                                          <p:attrName>xshear</p:attrName>
                                        </p:attrNameLst>
                                      </p:cBhvr>
                                    </p:anim>
                                    <p:set>
                                      <p:cBhvr>
                                        <p:cTn id="23" dur="800">
                                          <p:stCondLst>
                                            <p:cond delay="200"/>
                                          </p:stCondLst>
                                        </p:cTn>
                                        <p:tgtEl>
                                          <p:spTgt spid="7"/>
                                        </p:tgtEl>
                                        <p:attrNameLst>
                                          <p:attrName>xshear</p:attrName>
                                        </p:attrNameLst>
                                      </p:cBhvr>
                                      <p:to>
                                        <p:strVal val="-1.0"/>
                                      </p:to>
                                    </p:set>
                                    <p:set>
                                      <p:cBhvr>
                                        <p:cTn id="24" dur="1" fill="hold">
                                          <p:stCondLst>
                                            <p:cond delay="999"/>
                                          </p:stCondLst>
                                        </p:cTn>
                                        <p:tgtEl>
                                          <p:spTgt spid="7"/>
                                        </p:tgtEl>
                                        <p:attrNameLst>
                                          <p:attrName>style.visibility</p:attrName>
                                        </p:attrNameLst>
                                      </p:cBhvr>
                                      <p:to>
                                        <p:strVal val="hidden"/>
                                      </p:to>
                                    </p:set>
                                  </p:childTnLst>
                                </p:cTn>
                              </p:par>
                            </p:childTnLst>
                          </p:cTn>
                        </p:par>
                        <p:par>
                          <p:cTn id="25" fill="hold">
                            <p:stCondLst>
                              <p:cond delay="1000"/>
                            </p:stCondLst>
                            <p:childTnLst>
                              <p:par>
                                <p:cTn id="26" presetID="3" presetClass="exit" presetSubtype="10" fill="hold" nodeType="afterEffect">
                                  <p:stCondLst>
                                    <p:cond delay="0"/>
                                  </p:stCondLst>
                                  <p:childTnLst>
                                    <p:animEffect transition="out" filter="blinds(horizontal)">
                                      <p:cBhvr>
                                        <p:cTn id="27" dur="500"/>
                                        <p:tgtEl>
                                          <p:spTgt spid="1026"/>
                                        </p:tgtEl>
                                      </p:cBhvr>
                                    </p:animEffect>
                                    <p:set>
                                      <p:cBhvr>
                                        <p:cTn id="28" dur="1" fill="hold">
                                          <p:stCondLst>
                                            <p:cond delay="499"/>
                                          </p:stCondLst>
                                        </p:cTn>
                                        <p:tgtEl>
                                          <p:spTgt spid="1026"/>
                                        </p:tgtEl>
                                        <p:attrNameLst>
                                          <p:attrName>style.visibility</p:attrName>
                                        </p:attrNameLst>
                                      </p:cBhvr>
                                      <p:to>
                                        <p:strVal val="hidden"/>
                                      </p:to>
                                    </p:se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blinds(horizontal)">
                                      <p:cBhvr>
                                        <p:cTn id="37" dur="500"/>
                                        <p:tgtEl>
                                          <p:spTgt spid="10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wipe(down)">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1028"/>
                                        </p:tgtEl>
                                      </p:cBhvr>
                                    </p:animEffect>
                                    <p:set>
                                      <p:cBhvr>
                                        <p:cTn id="45" dur="1" fill="hold">
                                          <p:stCondLst>
                                            <p:cond delay="499"/>
                                          </p:stCondLst>
                                        </p:cTn>
                                        <p:tgtEl>
                                          <p:spTgt spid="1028"/>
                                        </p:tgtEl>
                                        <p:attrNameLst>
                                          <p:attrName>style.visibility</p:attrName>
                                        </p:attrNameLst>
                                      </p:cBhvr>
                                      <p:to>
                                        <p:strVal val="hidden"/>
                                      </p:to>
                                    </p:se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wipe(down)">
                                      <p:cBhvr>
                                        <p:cTn id="49" dur="5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wipe(down)">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wipe(down)">
                                      <p:cBhvr>
                                        <p:cTn id="59" dur="500"/>
                                        <p:tgtEl>
                                          <p:spTgt spid="3">
                                            <p:txEl>
                                              <p:pRg st="6" end="6"/>
                                            </p:txEl>
                                          </p:spTgt>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wipe(down)">
                                      <p:cBhvr>
                                        <p:cTn id="62" dur="500"/>
                                        <p:tgtEl>
                                          <p:spTgt spid="3">
                                            <p:txEl>
                                              <p:pRg st="7" end="7"/>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1027"/>
                                        </p:tgtEl>
                                        <p:attrNameLst>
                                          <p:attrName>style.visibility</p:attrName>
                                        </p:attrNameLst>
                                      </p:cBhvr>
                                      <p:to>
                                        <p:strVal val="visible"/>
                                      </p:to>
                                    </p:set>
                                    <p:animEffect transition="in" filter="blinds(horizontal)">
                                      <p:cBhvr>
                                        <p:cTn id="6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1" animBg="1"/>
      <p:bldP spid="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rot="365752">
            <a:off x="6702626" y="3697238"/>
            <a:ext cx="2286000" cy="3048000"/>
          </a:xfrm>
          <a:prstGeom prst="rect">
            <a:avLst/>
          </a:prstGeom>
          <a:noFill/>
          <a:ln w="9525">
            <a:noFill/>
            <a:miter lim="800000"/>
            <a:headEnd/>
            <a:tailEnd/>
          </a:ln>
        </p:spPr>
      </p:pic>
      <p:pic>
        <p:nvPicPr>
          <p:cNvPr id="4" name="Picture 2" descr="http://web.uvic.ca/~mbest1/engl366b/images/Monarchs2.GIF"/>
          <p:cNvPicPr>
            <a:picLocks noChangeAspect="1" noChangeArrowheads="1"/>
          </p:cNvPicPr>
          <p:nvPr/>
        </p:nvPicPr>
        <p:blipFill>
          <a:blip r:embed="rId3" cstate="print"/>
          <a:srcRect/>
          <a:stretch>
            <a:fillRect/>
          </a:stretch>
        </p:blipFill>
        <p:spPr bwMode="auto">
          <a:xfrm>
            <a:off x="3393159" y="3733800"/>
            <a:ext cx="5750841" cy="31242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Enter: Henry Tudor</a:t>
            </a:r>
            <a:endParaRPr lang="en-US" dirty="0">
              <a:solidFill>
                <a:schemeClr val="bg1"/>
              </a:solidFill>
            </a:endParaRPr>
          </a:p>
        </p:txBody>
      </p:sp>
      <p:sp>
        <p:nvSpPr>
          <p:cNvPr id="3" name="Content Placeholder 2"/>
          <p:cNvSpPr>
            <a:spLocks noGrp="1"/>
          </p:cNvSpPr>
          <p:nvPr>
            <p:ph idx="1"/>
          </p:nvPr>
        </p:nvSpPr>
        <p:spPr>
          <a:xfrm>
            <a:off x="457200" y="1447800"/>
            <a:ext cx="8229600" cy="4678363"/>
          </a:xfrm>
        </p:spPr>
        <p:txBody>
          <a:bodyPr/>
          <a:lstStyle/>
          <a:p>
            <a:r>
              <a:rPr lang="en-US" dirty="0" smtClean="0">
                <a:solidFill>
                  <a:schemeClr val="bg1"/>
                </a:solidFill>
              </a:rPr>
              <a:t>Son of Edmund Tudor &amp; Margaret Beaufort</a:t>
            </a:r>
          </a:p>
          <a:p>
            <a:r>
              <a:rPr lang="en-US" dirty="0" smtClean="0">
                <a:solidFill>
                  <a:schemeClr val="bg1"/>
                </a:solidFill>
              </a:rPr>
              <a:t>Leads an army against Richard III’s army</a:t>
            </a:r>
          </a:p>
          <a:p>
            <a:r>
              <a:rPr lang="en-US" dirty="0" smtClean="0">
                <a:solidFill>
                  <a:schemeClr val="bg1"/>
                </a:solidFill>
              </a:rPr>
              <a:t>Bosworth Field: So the story goes—kills Richard and takes up his crown from the battlefield </a:t>
            </a:r>
            <a:endParaRPr lang="en-US" dirty="0">
              <a:solidFill>
                <a:schemeClr val="bg1"/>
              </a:solidFill>
            </a:endParaRPr>
          </a:p>
        </p:txBody>
      </p:sp>
      <p:sp>
        <p:nvSpPr>
          <p:cNvPr id="16" name="Multiply 15"/>
          <p:cNvSpPr/>
          <p:nvPr/>
        </p:nvSpPr>
        <p:spPr>
          <a:xfrm>
            <a:off x="6553200" y="54102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010400" y="57912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7620000" y="5715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8305800" y="5715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7315200" y="54102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5943600" y="35814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3429000" y="3962400"/>
            <a:ext cx="7620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y 24"/>
          <p:cNvSpPr/>
          <p:nvPr/>
        </p:nvSpPr>
        <p:spPr>
          <a:xfrm>
            <a:off x="4419600" y="4038600"/>
            <a:ext cx="7620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27"/>
          <p:cNvSpPr/>
          <p:nvPr/>
        </p:nvSpPr>
        <p:spPr>
          <a:xfrm>
            <a:off x="8077200" y="44196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7162800" y="4038600"/>
            <a:ext cx="762000" cy="914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8610600" y="40386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5562600" y="39624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6248400" y="44196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5181600" y="4419600"/>
            <a:ext cx="838200" cy="990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Multiply 34"/>
          <p:cNvSpPr/>
          <p:nvPr/>
        </p:nvSpPr>
        <p:spPr>
          <a:xfrm>
            <a:off x="4038600" y="54864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7315200" y="4800600"/>
            <a:ext cx="685800" cy="7620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10000" y="6096000"/>
            <a:ext cx="990600" cy="457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153400" y="5486400"/>
            <a:ext cx="990600" cy="457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943600" y="5867400"/>
            <a:ext cx="838200" cy="228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5334000" y="5715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5410200" y="5334000"/>
            <a:ext cx="533400" cy="6096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8" descr="http://upload.wikimedia.org/wikipedia/commons/thumb/e/ea/Lancashire_rose.svg/200px-Lancashire_rose.svg.png"/>
          <p:cNvPicPr>
            <a:picLocks noChangeAspect="1" noChangeArrowheads="1"/>
          </p:cNvPicPr>
          <p:nvPr/>
        </p:nvPicPr>
        <p:blipFill>
          <a:blip r:embed="rId4" cstate="print"/>
          <a:srcRect/>
          <a:stretch>
            <a:fillRect/>
          </a:stretch>
        </p:blipFill>
        <p:spPr bwMode="auto">
          <a:xfrm rot="1638288">
            <a:off x="8002228" y="1378909"/>
            <a:ext cx="474058" cy="452725"/>
          </a:xfrm>
          <a:prstGeom prst="rect">
            <a:avLst/>
          </a:prstGeom>
          <a:noFill/>
        </p:spPr>
      </p:pic>
      <p:pic>
        <p:nvPicPr>
          <p:cNvPr id="37" name="Picture 6" descr="http://upload.wikimedia.org/wikipedia/commons/thumb/0/0a/Yorkshire_rose.svg/200px-Yorkshire_rose.svg.png"/>
          <p:cNvPicPr>
            <a:picLocks noChangeAspect="1" noChangeArrowheads="1"/>
          </p:cNvPicPr>
          <p:nvPr/>
        </p:nvPicPr>
        <p:blipFill>
          <a:blip r:embed="rId5" cstate="print"/>
          <a:srcRect/>
          <a:stretch>
            <a:fillRect/>
          </a:stretch>
        </p:blipFill>
        <p:spPr bwMode="auto">
          <a:xfrm>
            <a:off x="7391400" y="2057400"/>
            <a:ext cx="478743"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wipe(down)">
                                      <p:cBhvr>
                                        <p:cTn id="78" dur="500"/>
                                        <p:tgtEl>
                                          <p:spTgt spid="3">
                                            <p:txEl>
                                              <p:pRg st="0" end="0"/>
                                            </p:txEl>
                                          </p:spTgt>
                                        </p:tgtEl>
                                      </p:cBhvr>
                                    </p:animEffec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wipe(down)">
                                      <p:cBhvr>
                                        <p:cTn id="85" dur="500"/>
                                        <p:tgtEl>
                                          <p:spTgt spid="3">
                                            <p:txEl>
                                              <p:pRg st="1" end="1"/>
                                            </p:txEl>
                                          </p:spTgt>
                                        </p:tgtEl>
                                      </p:cBhvr>
                                    </p:animEffect>
                                  </p:childTnLst>
                                </p:cTn>
                              </p:par>
                              <p:par>
                                <p:cTn id="86" presetID="1"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4"/>
                                        </p:tgtEl>
                                      </p:cBhvr>
                                    </p:animEffect>
                                    <p:set>
                                      <p:cBhvr>
                                        <p:cTn id="92" dur="1" fill="hold">
                                          <p:stCondLst>
                                            <p:cond delay="499"/>
                                          </p:stCondLst>
                                        </p:cTn>
                                        <p:tgtEl>
                                          <p:spTgt spid="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4"/>
                                        </p:tgtEl>
                                      </p:cBhvr>
                                    </p:animEffect>
                                    <p:set>
                                      <p:cBhvr>
                                        <p:cTn id="98" dur="1" fill="hold">
                                          <p:stCondLst>
                                            <p:cond delay="499"/>
                                          </p:stCondLst>
                                        </p:cTn>
                                        <p:tgtEl>
                                          <p:spTgt spid="34"/>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24"/>
                                        </p:tgtEl>
                                      </p:cBhvr>
                                    </p:animEffect>
                                    <p:set>
                                      <p:cBhvr>
                                        <p:cTn id="110" dur="1" fill="hold">
                                          <p:stCondLst>
                                            <p:cond delay="499"/>
                                          </p:stCondLst>
                                        </p:cTn>
                                        <p:tgtEl>
                                          <p:spTgt spid="24"/>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33"/>
                                        </p:tgtEl>
                                      </p:cBhvr>
                                    </p:animEffect>
                                    <p:set>
                                      <p:cBhvr>
                                        <p:cTn id="113" dur="1" fill="hold">
                                          <p:stCondLst>
                                            <p:cond delay="499"/>
                                          </p:stCondLst>
                                        </p:cTn>
                                        <p:tgtEl>
                                          <p:spTgt spid="33"/>
                                        </p:tgtEl>
                                        <p:attrNameLst>
                                          <p:attrName>style.visibility</p:attrName>
                                        </p:attrNameLst>
                                      </p:cBhvr>
                                      <p:to>
                                        <p:strVal val="hidden"/>
                                      </p:to>
                                    </p:set>
                                  </p:childTnLst>
                                </p:cTn>
                              </p:par>
                              <p:par>
                                <p:cTn id="114" presetID="3" presetClass="exit" presetSubtype="10" fill="hold" grpId="1" nodeType="withEffect">
                                  <p:stCondLst>
                                    <p:cond delay="0"/>
                                  </p:stCondLst>
                                  <p:childTnLst>
                                    <p:animEffect transition="out" filter="blinds(horizontal)">
                                      <p:cBhvr>
                                        <p:cTn id="115" dur="500"/>
                                        <p:tgtEl>
                                          <p:spTgt spid="30"/>
                                        </p:tgtEl>
                                      </p:cBhvr>
                                    </p:animEffect>
                                    <p:set>
                                      <p:cBhvr>
                                        <p:cTn id="116" dur="1" fill="hold">
                                          <p:stCondLst>
                                            <p:cond delay="499"/>
                                          </p:stCondLst>
                                        </p:cTn>
                                        <p:tgtEl>
                                          <p:spTgt spid="30"/>
                                        </p:tgtEl>
                                        <p:attrNameLst>
                                          <p:attrName>style.visibility</p:attrName>
                                        </p:attrNameLst>
                                      </p:cBhvr>
                                      <p:to>
                                        <p:strVal val="hidden"/>
                                      </p:to>
                                    </p:set>
                                  </p:childTnLst>
                                </p:cTn>
                              </p:par>
                              <p:par>
                                <p:cTn id="117" presetID="3" presetClass="exit" presetSubtype="10" fill="hold" grpId="0" nodeType="withEffect">
                                  <p:stCondLst>
                                    <p:cond delay="0"/>
                                  </p:stCondLst>
                                  <p:childTnLst>
                                    <p:animEffect transition="out" filter="blinds(horizontal)">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par>
                                <p:cTn id="120" presetID="3" presetClass="exit" presetSubtype="10" fill="hold" grpId="0" nodeType="withEffect">
                                  <p:stCondLst>
                                    <p:cond delay="0"/>
                                  </p:stCondLst>
                                  <p:childTnLst>
                                    <p:animEffect transition="out" filter="blinds(horizontal)">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3" presetClass="exit" presetSubtype="10" fill="hold" grpId="0" nodeType="withEffect">
                                  <p:stCondLst>
                                    <p:cond delay="0"/>
                                  </p:stCondLst>
                                  <p:childTnLst>
                                    <p:animEffect transition="out" filter="blinds(horizontal)">
                                      <p:cBhvr>
                                        <p:cTn id="124" dur="500"/>
                                        <p:tgtEl>
                                          <p:spTgt spid="20"/>
                                        </p:tgtEl>
                                      </p:cBhvr>
                                    </p:animEffect>
                                    <p:set>
                                      <p:cBhvr>
                                        <p:cTn id="125" dur="1" fill="hold">
                                          <p:stCondLst>
                                            <p:cond delay="499"/>
                                          </p:stCondLst>
                                        </p:cTn>
                                        <p:tgtEl>
                                          <p:spTgt spid="20"/>
                                        </p:tgtEl>
                                        <p:attrNameLst>
                                          <p:attrName>style.visibility</p:attrName>
                                        </p:attrNameLst>
                                      </p:cBhvr>
                                      <p:to>
                                        <p:strVal val="hidden"/>
                                      </p:to>
                                    </p:set>
                                  </p:childTnLst>
                                </p:cTn>
                              </p:par>
                              <p:par>
                                <p:cTn id="126" presetID="3" presetClass="exit" presetSubtype="10" fill="hold" grpId="0" nodeType="withEffect">
                                  <p:stCondLst>
                                    <p:cond delay="0"/>
                                  </p:stCondLst>
                                  <p:childTnLst>
                                    <p:animEffect transition="out" filter="blinds(horizontal)">
                                      <p:cBhvr>
                                        <p:cTn id="127" dur="500"/>
                                        <p:tgtEl>
                                          <p:spTgt spid="18"/>
                                        </p:tgtEl>
                                      </p:cBhvr>
                                    </p:animEffect>
                                    <p:set>
                                      <p:cBhvr>
                                        <p:cTn id="128" dur="1" fill="hold">
                                          <p:stCondLst>
                                            <p:cond delay="499"/>
                                          </p:stCondLst>
                                        </p:cTn>
                                        <p:tgtEl>
                                          <p:spTgt spid="18"/>
                                        </p:tgtEl>
                                        <p:attrNameLst>
                                          <p:attrName>style.visibility</p:attrName>
                                        </p:attrNameLst>
                                      </p:cBhvr>
                                      <p:to>
                                        <p:strVal val="hidden"/>
                                      </p:to>
                                    </p:set>
                                  </p:childTnLst>
                                </p:cTn>
                              </p:par>
                              <p:par>
                                <p:cTn id="129" presetID="3" presetClass="exit" presetSubtype="10" fill="hold" grpId="0" nodeType="withEffect">
                                  <p:stCondLst>
                                    <p:cond delay="0"/>
                                  </p:stCondLst>
                                  <p:childTnLst>
                                    <p:animEffect transition="out" filter="blinds(horizontal)">
                                      <p:cBhvr>
                                        <p:cTn id="130" dur="500"/>
                                        <p:tgtEl>
                                          <p:spTgt spid="19"/>
                                        </p:tgtEl>
                                      </p:cBhvr>
                                    </p:animEffect>
                                    <p:set>
                                      <p:cBhvr>
                                        <p:cTn id="131" dur="1" fill="hold">
                                          <p:stCondLst>
                                            <p:cond delay="499"/>
                                          </p:stCondLst>
                                        </p:cTn>
                                        <p:tgtEl>
                                          <p:spTgt spid="19"/>
                                        </p:tgtEl>
                                        <p:attrNameLst>
                                          <p:attrName>style.visibility</p:attrName>
                                        </p:attrNameLst>
                                      </p:cBhvr>
                                      <p:to>
                                        <p:strVal val="hidden"/>
                                      </p:to>
                                    </p:set>
                                  </p:childTnLst>
                                </p:cTn>
                              </p:par>
                              <p:par>
                                <p:cTn id="132" presetID="3" presetClass="exit" presetSubtype="10" fill="hold" grpId="1" nodeType="withEffect">
                                  <p:stCondLst>
                                    <p:cond delay="0"/>
                                  </p:stCondLst>
                                  <p:childTnLst>
                                    <p:animEffect transition="out" filter="blinds(horizontal)">
                                      <p:cBhvr>
                                        <p:cTn id="133" dur="500"/>
                                        <p:tgtEl>
                                          <p:spTgt spid="27"/>
                                        </p:tgtEl>
                                      </p:cBhvr>
                                    </p:animEffect>
                                    <p:set>
                                      <p:cBhvr>
                                        <p:cTn id="134" dur="1" fill="hold">
                                          <p:stCondLst>
                                            <p:cond delay="499"/>
                                          </p:stCondLst>
                                        </p:cTn>
                                        <p:tgtEl>
                                          <p:spTgt spid="27"/>
                                        </p:tgtEl>
                                        <p:attrNameLst>
                                          <p:attrName>style.visibility</p:attrName>
                                        </p:attrNameLst>
                                      </p:cBhvr>
                                      <p:to>
                                        <p:strVal val="hidden"/>
                                      </p:to>
                                    </p:set>
                                  </p:childTnLst>
                                </p:cTn>
                              </p:par>
                              <p:par>
                                <p:cTn id="135" presetID="3" presetClass="exit" presetSubtype="10" fill="hold" grpId="1" nodeType="withEffect">
                                  <p:stCondLst>
                                    <p:cond delay="0"/>
                                  </p:stCondLst>
                                  <p:childTnLst>
                                    <p:animEffect transition="out" filter="blinds(horizontal)">
                                      <p:cBhvr>
                                        <p:cTn id="136" dur="500"/>
                                        <p:tgtEl>
                                          <p:spTgt spid="26"/>
                                        </p:tgtEl>
                                      </p:cBhvr>
                                    </p:animEffect>
                                    <p:set>
                                      <p:cBhvr>
                                        <p:cTn id="137" dur="1" fill="hold">
                                          <p:stCondLst>
                                            <p:cond delay="499"/>
                                          </p:stCondLst>
                                        </p:cTn>
                                        <p:tgtEl>
                                          <p:spTgt spid="26"/>
                                        </p:tgtEl>
                                        <p:attrNameLst>
                                          <p:attrName>style.visibility</p:attrName>
                                        </p:attrNameLst>
                                      </p:cBhvr>
                                      <p:to>
                                        <p:strVal val="hidden"/>
                                      </p:to>
                                    </p:set>
                                  </p:childTnLst>
                                </p:cTn>
                              </p:par>
                              <p:par>
                                <p:cTn id="138" presetID="3" presetClass="exit" presetSubtype="10" fill="hold" grpId="1" nodeType="withEffect">
                                  <p:stCondLst>
                                    <p:cond delay="0"/>
                                  </p:stCondLst>
                                  <p:childTnLst>
                                    <p:animEffect transition="out" filter="blinds(horizontal)">
                                      <p:cBhvr>
                                        <p:cTn id="139" dur="500"/>
                                        <p:tgtEl>
                                          <p:spTgt spid="28"/>
                                        </p:tgtEl>
                                      </p:cBhvr>
                                    </p:animEffect>
                                    <p:set>
                                      <p:cBhvr>
                                        <p:cTn id="140" dur="1" fill="hold">
                                          <p:stCondLst>
                                            <p:cond delay="499"/>
                                          </p:stCondLst>
                                        </p:cTn>
                                        <p:tgtEl>
                                          <p:spTgt spid="28"/>
                                        </p:tgtEl>
                                        <p:attrNameLst>
                                          <p:attrName>style.visibility</p:attrName>
                                        </p:attrNameLst>
                                      </p:cBhvr>
                                      <p:to>
                                        <p:strVal val="hidden"/>
                                      </p:to>
                                    </p:set>
                                  </p:childTnLst>
                                </p:cTn>
                              </p:par>
                              <p:par>
                                <p:cTn id="141" presetID="3" presetClass="exit" presetSubtype="10" fill="hold" grpId="1" nodeType="withEffect">
                                  <p:stCondLst>
                                    <p:cond delay="0"/>
                                  </p:stCondLst>
                                  <p:childTnLst>
                                    <p:animEffect transition="out" filter="blinds(horizontal)">
                                      <p:cBhvr>
                                        <p:cTn id="142" dur="500"/>
                                        <p:tgtEl>
                                          <p:spTgt spid="31"/>
                                        </p:tgtEl>
                                      </p:cBhvr>
                                    </p:animEffect>
                                    <p:set>
                                      <p:cBhvr>
                                        <p:cTn id="143" dur="1" fill="hold">
                                          <p:stCondLst>
                                            <p:cond delay="499"/>
                                          </p:stCondLst>
                                        </p:cTn>
                                        <p:tgtEl>
                                          <p:spTgt spid="31"/>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35"/>
                                        </p:tgtEl>
                                      </p:cBhvr>
                                    </p:animEffect>
                                    <p:set>
                                      <p:cBhvr>
                                        <p:cTn id="146" dur="1" fill="hold">
                                          <p:stCondLst>
                                            <p:cond delay="499"/>
                                          </p:stCondLst>
                                        </p:cTn>
                                        <p:tgtEl>
                                          <p:spTgt spid="35"/>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38"/>
                                        </p:tgtEl>
                                      </p:cBhvr>
                                    </p:animEffect>
                                    <p:set>
                                      <p:cBhvr>
                                        <p:cTn id="149" dur="1" fill="hold">
                                          <p:stCondLst>
                                            <p:cond delay="499"/>
                                          </p:stCondLst>
                                        </p:cTn>
                                        <p:tgtEl>
                                          <p:spTgt spid="38"/>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40"/>
                                        </p:tgtEl>
                                      </p:cBhvr>
                                    </p:animEffect>
                                    <p:set>
                                      <p:cBhvr>
                                        <p:cTn id="152" dur="1" fill="hold">
                                          <p:stCondLst>
                                            <p:cond delay="499"/>
                                          </p:stCondLst>
                                        </p:cTn>
                                        <p:tgtEl>
                                          <p:spTgt spid="40"/>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39"/>
                                        </p:tgtEl>
                                      </p:cBhvr>
                                    </p:animEffect>
                                    <p:set>
                                      <p:cBhvr>
                                        <p:cTn id="155" dur="1" fill="hold">
                                          <p:stCondLst>
                                            <p:cond delay="499"/>
                                          </p:stCondLst>
                                        </p:cTn>
                                        <p:tgtEl>
                                          <p:spTgt spid="39"/>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3">
                                            <p:txEl>
                                              <p:pRg st="2" end="2"/>
                                            </p:txEl>
                                          </p:spTgt>
                                        </p:tgtEl>
                                        <p:attrNameLst>
                                          <p:attrName>style.visibility</p:attrName>
                                        </p:attrNameLst>
                                      </p:cBhvr>
                                      <p:to>
                                        <p:strVal val="visible"/>
                                      </p:to>
                                    </p:set>
                                    <p:animEffect transition="in" filter="wipe(down)">
                                      <p:cBhvr>
                                        <p:cTn id="160" dur="500"/>
                                        <p:tgtEl>
                                          <p:spTgt spid="3">
                                            <p:txEl>
                                              <p:pRg st="2" end="2"/>
                                            </p:txEl>
                                          </p:spTgt>
                                        </p:tgtEl>
                                      </p:cBhvr>
                                    </p:animEffect>
                                  </p:childTnLst>
                                </p:cTn>
                              </p:par>
                            </p:childTnLst>
                          </p:cTn>
                        </p:par>
                        <p:par>
                          <p:cTn id="161" fill="hold">
                            <p:stCondLst>
                              <p:cond delay="500"/>
                            </p:stCondLst>
                            <p:childTnLst>
                              <p:par>
                                <p:cTn id="162" presetID="1" presetClass="entr" presetSubtype="0" fill="hold" nodeType="afterEffect">
                                  <p:stCondLst>
                                    <p:cond delay="0"/>
                                  </p:stCondLst>
                                  <p:childTnLst>
                                    <p:set>
                                      <p:cBhvr>
                                        <p:cTn id="163"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uiExpand="1" animBg="1"/>
      <p:bldP spid="16" grpId="1" animBg="1"/>
      <p:bldP spid="17" grpId="0" uiExpand="1" animBg="1"/>
      <p:bldP spid="17" grpId="1" animBg="1"/>
      <p:bldP spid="18" grpId="0" uiExpand="1" animBg="1"/>
      <p:bldP spid="19" grpId="0" uiExpand="1" animBg="1"/>
      <p:bldP spid="19" grpId="1" animBg="1"/>
      <p:bldP spid="20" grpId="0" uiExpand="1" animBg="1"/>
      <p:bldP spid="23" grpId="0" animBg="1"/>
      <p:bldP spid="23" grpId="1" uiExpand="1" animBg="1"/>
      <p:bldP spid="24" grpId="0" animBg="1"/>
      <p:bldP spid="24" grpId="1" uiExpand="1" animBg="1"/>
      <p:bldP spid="25" grpId="0" animBg="1"/>
      <p:bldP spid="25" grpId="1" uiExpand="1" animBg="1"/>
      <p:bldP spid="28" grpId="0" animBg="1"/>
      <p:bldP spid="28" grpId="1" uiExpand="1" animBg="1"/>
      <p:bldP spid="30" grpId="0" animBg="1"/>
      <p:bldP spid="30" grpId="1" uiExpand="1" animBg="1"/>
      <p:bldP spid="31" grpId="0" animBg="1"/>
      <p:bldP spid="31" grpId="1" uiExpand="1" animBg="1"/>
      <p:bldP spid="32" grpId="0" animBg="1"/>
      <p:bldP spid="32" grpId="1" uiExpand="1" animBg="1"/>
      <p:bldP spid="33" grpId="0" animBg="1"/>
      <p:bldP spid="33" grpId="1" uiExpand="1" animBg="1"/>
      <p:bldP spid="34" grpId="0" animBg="1"/>
      <p:bldP spid="34" grpId="1" uiExpand="1" animBg="1"/>
      <p:bldP spid="35" grpId="0" animBg="1"/>
      <p:bldP spid="35" grpId="1" uiExpand="1" animBg="1"/>
      <p:bldP spid="36" grpId="0" animBg="1"/>
      <p:bldP spid="36" grpId="1" uiExpand="1" animBg="1"/>
      <p:bldP spid="38" grpId="0" animBg="1"/>
      <p:bldP spid="38" grpId="1" uiExpand="1" animBg="1"/>
      <p:bldP spid="39" grpId="0" animBg="1"/>
      <p:bldP spid="39" grpId="1" uiExpand="1" animBg="1"/>
      <p:bldP spid="40" grpId="0" animBg="1"/>
      <p:bldP spid="40" grpId="1" uiExpand="1" animBg="1"/>
      <p:bldP spid="26" grpId="0" animBg="1"/>
      <p:bldP spid="26" grpId="1" uiExpand="1" animBg="1"/>
      <p:bldP spid="27" grpId="0" animBg="1"/>
      <p:bldP spid="27" grpId="1" uiExpan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1138</Words>
  <Application>Microsoft Office PowerPoint</Application>
  <PresentationFormat>On-screen Show (4:3)</PresentationFormat>
  <Paragraphs>143</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1_Office Theme</vt:lpstr>
      <vt:lpstr>A Brief History of the Plantagenets &amp; the Tudors </vt:lpstr>
      <vt:lpstr>Lancaster v. York</vt:lpstr>
      <vt:lpstr>The War of the Roses: The Cousin’s War</vt:lpstr>
      <vt:lpstr>Henry VI</vt:lpstr>
      <vt:lpstr>Meanwhile…</vt:lpstr>
      <vt:lpstr>Edward IV</vt:lpstr>
      <vt:lpstr>Edward IV</vt:lpstr>
      <vt:lpstr>But then there’s Richard</vt:lpstr>
      <vt:lpstr>Enter: Henry Tudor</vt:lpstr>
      <vt:lpstr>Henry VII</vt:lpstr>
      <vt:lpstr>A New Era: The Tudor Dynasty</vt:lpstr>
      <vt:lpstr>Henry VII &amp; His Sons</vt:lpstr>
      <vt:lpstr>How Henry VIII Changes the English Church</vt:lpstr>
      <vt:lpstr>But what’s the problem?</vt:lpstr>
      <vt:lpstr>So What Does Henry Need? </vt:lpstr>
      <vt:lpstr>Keep this in Mind: Henry VIII is 49 &amp; Looks A Bit Like This By This Point</vt:lpstr>
      <vt:lpstr>Then Henry Meets Katherine Howard</vt:lpstr>
      <vt:lpstr>So Thus Far We Have</vt:lpstr>
      <vt:lpstr>Survived!</vt:lpstr>
      <vt:lpstr>The Six Wives of Henry VIII</vt:lpstr>
      <vt:lpstr>Oh while we’re at it..</vt:lpstr>
      <vt:lpstr>Henry’s Heirs</vt:lpstr>
      <vt:lpstr>Henry’s Heirs</vt:lpstr>
      <vt:lpstr>Elizabeth I: Glorianna</vt:lpstr>
      <vt:lpstr>Elizabeth I: Glorianna</vt:lpstr>
      <vt:lpstr>Elizabeth I: Glorianna</vt:lpstr>
      <vt:lpstr>Elizabeth I: Glorianna</vt:lpstr>
      <vt:lpstr>Now: Your Assignment</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the Plantagenets &amp; the Tudors </dc:title>
  <dc:creator>WCPSS</dc:creator>
  <cp:lastModifiedBy>rjones9</cp:lastModifiedBy>
  <cp:revision>82</cp:revision>
  <dcterms:created xsi:type="dcterms:W3CDTF">2010-10-14T15:36:32Z</dcterms:created>
  <dcterms:modified xsi:type="dcterms:W3CDTF">2013-02-01T18:32:42Z</dcterms:modified>
</cp:coreProperties>
</file>