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9" autoAdjust="0"/>
    <p:restoredTop sz="94615" autoAdjust="0"/>
  </p:normalViewPr>
  <p:slideViewPr>
    <p:cSldViewPr>
      <p:cViewPr varScale="1">
        <p:scale>
          <a:sx n="88" d="100"/>
          <a:sy n="88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AC481-EF2A-45AD-AF87-D2151503A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57A74-207D-4BC9-9709-D280765E9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F5086-6178-47C3-8E1C-F46742544D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C713C-90FD-42FF-A099-FDF4C31EA3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5EDE1-34DD-42B5-9299-AD892DEC9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9A31D-764C-41C4-8056-23C35534C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6F81A-95B9-4197-9758-6A2CD1EF4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D9226-B852-41AD-A68D-FBA0CB49BE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3D130-717E-4176-BD48-4DEFD4CA1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91D35-D84A-4383-B04E-E457169610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10FAF-5B86-40D8-8EAD-3ED684833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F9851053-2EE2-4802-866A-4AEEC14A94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nswers.com/main/Record2?a=NR&amp;url=http://commons.wikimedia.org/wiki/Image:Rhineland.jpg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WWII </a:t>
            </a:r>
            <a:r>
              <a:rPr lang="en-US" smtClean="0"/>
              <a:t>Escalation Timeline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0" y="4800600"/>
            <a:ext cx="46482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752600" y="4191000"/>
            <a:ext cx="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076700" y="4457700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1143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1937</a:t>
            </a:r>
            <a:endParaRPr lang="en-US" b="0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24300" y="4953000"/>
            <a:ext cx="8763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1941</a:t>
            </a:r>
            <a:endParaRPr lang="en-US" b="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143000" y="2438400"/>
            <a:ext cx="1371600" cy="175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>
                <a:latin typeface="Times New Roman" pitchFamily="18" charset="0"/>
              </a:rPr>
              <a:t>Japan</a:t>
            </a:r>
          </a:p>
          <a:p>
            <a:endParaRPr lang="en-US" b="0" dirty="0">
              <a:latin typeface="Times New Roman" pitchFamily="18" charset="0"/>
            </a:endParaRPr>
          </a:p>
          <a:p>
            <a:r>
              <a:rPr lang="en-US" b="0" dirty="0">
                <a:latin typeface="Times New Roman" pitchFamily="18" charset="0"/>
              </a:rPr>
              <a:t>Japan attacks China </a:t>
            </a:r>
          </a:p>
          <a:p>
            <a:endParaRPr lang="en-US" b="0" dirty="0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733800" y="2895600"/>
            <a:ext cx="2057400" cy="152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>
                <a:latin typeface="Times New Roman" pitchFamily="18" charset="0"/>
              </a:rPr>
              <a:t>Japan</a:t>
            </a:r>
          </a:p>
          <a:p>
            <a:endParaRPr lang="en-US" b="0" dirty="0">
              <a:latin typeface="Times New Roman" pitchFamily="18" charset="0"/>
            </a:endParaRPr>
          </a:p>
          <a:p>
            <a:pPr lvl="1"/>
            <a:r>
              <a:rPr lang="en-US" b="0" dirty="0">
                <a:latin typeface="Times New Roman" pitchFamily="18" charset="0"/>
              </a:rPr>
              <a:t>Japan bombs the US at Pearl Harbor</a:t>
            </a:r>
          </a:p>
          <a:p>
            <a:endParaRPr lang="en-US" b="0" dirty="0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743200" y="1066800"/>
            <a:ext cx="1905000" cy="175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>
                <a:latin typeface="Times New Roman" pitchFamily="18" charset="0"/>
              </a:rPr>
              <a:t>All</a:t>
            </a:r>
          </a:p>
          <a:p>
            <a:endParaRPr lang="en-US" b="0" dirty="0">
              <a:latin typeface="Times New Roman" pitchFamily="18" charset="0"/>
            </a:endParaRPr>
          </a:p>
          <a:p>
            <a:r>
              <a:rPr lang="en-US" b="0" dirty="0">
                <a:latin typeface="Times New Roman" pitchFamily="18" charset="0"/>
              </a:rPr>
              <a:t>Japan, Italy and Germany form an alliance (Axis)</a:t>
            </a:r>
          </a:p>
          <a:p>
            <a:endParaRPr lang="en-US" b="0" dirty="0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2933700" y="2857500"/>
            <a:ext cx="0" cy="2171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590800" y="5181600"/>
            <a:ext cx="9144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</a:rPr>
              <a:t>1940</a:t>
            </a:r>
            <a:endParaRPr lang="en-US" b="0"/>
          </a:p>
        </p:txBody>
      </p:sp>
      <p:pic>
        <p:nvPicPr>
          <p:cNvPr id="14351" name="Picture 15" descr="Japan Attacks Ch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762000"/>
            <a:ext cx="2636838" cy="2667000"/>
          </a:xfrm>
          <a:prstGeom prst="rect">
            <a:avLst/>
          </a:prstGeom>
          <a:noFill/>
        </p:spPr>
      </p:pic>
      <p:pic>
        <p:nvPicPr>
          <p:cNvPr id="14352" name="Picture 16" descr="Pearl Harbor Attack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962400"/>
            <a:ext cx="2743200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14400" y="1143000"/>
            <a:ext cx="2743200" cy="2667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 smtClean="0">
                <a:latin typeface="Times New Roman" pitchFamily="18" charset="0"/>
              </a:rPr>
              <a:t>*Nazi Party wins the majority in the Reichstag (Congress)</a:t>
            </a:r>
            <a:endParaRPr lang="en-US" b="0" dirty="0" smtClean="0"/>
          </a:p>
          <a:p>
            <a:endParaRPr lang="en-US" b="0" dirty="0" smtClean="0">
              <a:latin typeface="Times New Roman" pitchFamily="18" charset="0"/>
            </a:endParaRPr>
          </a:p>
          <a:p>
            <a:r>
              <a:rPr lang="en-US" b="0" dirty="0" smtClean="0">
                <a:latin typeface="Times New Roman" pitchFamily="18" charset="0"/>
              </a:rPr>
              <a:t> *</a:t>
            </a:r>
            <a:r>
              <a:rPr lang="en-US" b="0" dirty="0">
                <a:latin typeface="Times New Roman" pitchFamily="18" charset="0"/>
              </a:rPr>
              <a:t>Adolf Hitler b/c </a:t>
            </a:r>
            <a:r>
              <a:rPr lang="en-US" b="0" dirty="0" smtClean="0">
                <a:latin typeface="Times New Roman" pitchFamily="18" charset="0"/>
              </a:rPr>
              <a:t>chancellor</a:t>
            </a:r>
            <a:endParaRPr lang="en-US" b="0" dirty="0">
              <a:latin typeface="Times New Roman" pitchFamily="18" charset="0"/>
            </a:endParaRPr>
          </a:p>
          <a:p>
            <a:endParaRPr lang="en-US" b="0" dirty="0">
              <a:latin typeface="Times New Roman" pitchFamily="18" charset="0"/>
            </a:endParaRPr>
          </a:p>
          <a:p>
            <a:r>
              <a:rPr lang="en-US" b="0" dirty="0">
                <a:latin typeface="Times New Roman" pitchFamily="18" charset="0"/>
              </a:rPr>
              <a:t>* Germany leaves the League of Nations</a:t>
            </a:r>
            <a:endParaRPr lang="en-US" b="0" dirty="0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36600" y="4341813"/>
            <a:ext cx="640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057400" y="3810000"/>
            <a:ext cx="0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371600" y="4800600"/>
            <a:ext cx="10668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latin typeface="Times New Roman" pitchFamily="18" charset="0"/>
              </a:rPr>
              <a:t>1933</a:t>
            </a:r>
            <a:endParaRPr lang="en-US" b="0" dirty="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810000" y="1143000"/>
            <a:ext cx="1828800" cy="26908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>
                <a:latin typeface="Times New Roman" pitchFamily="18" charset="0"/>
              </a:rPr>
              <a:t>*  Nuremberg Laws passed, stripping Jews of civil rights</a:t>
            </a:r>
          </a:p>
          <a:p>
            <a:endParaRPr lang="en-US" b="0" dirty="0">
              <a:latin typeface="Times New Roman" pitchFamily="18" charset="0"/>
            </a:endParaRPr>
          </a:p>
          <a:p>
            <a:r>
              <a:rPr lang="en-US" b="0" dirty="0">
                <a:latin typeface="Times New Roman" pitchFamily="18" charset="0"/>
              </a:rPr>
              <a:t>* German military build up begins</a:t>
            </a:r>
          </a:p>
          <a:p>
            <a:endParaRPr lang="en-US" b="0" dirty="0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495800" y="3810000"/>
            <a:ext cx="3175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267200" y="4572000"/>
            <a:ext cx="914400" cy="392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latin typeface="Times New Roman" pitchFamily="18" charset="0"/>
              </a:rPr>
              <a:t>1935</a:t>
            </a:r>
            <a:endParaRPr lang="en-US" b="0"/>
          </a:p>
        </p:txBody>
      </p:sp>
      <p:pic>
        <p:nvPicPr>
          <p:cNvPr id="13" name="Picture 29" descr="Nazi 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800600"/>
            <a:ext cx="2133600" cy="138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38200" y="1143000"/>
            <a:ext cx="3124200" cy="243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 smtClean="0">
                <a:latin typeface="Times New Roman" pitchFamily="18" charset="0"/>
              </a:rPr>
              <a:t>* Invasion of the Rhineland b/w Germany and France</a:t>
            </a:r>
          </a:p>
          <a:p>
            <a:endParaRPr lang="en-US" b="0" dirty="0">
              <a:latin typeface="Times New Roman" pitchFamily="18" charset="0"/>
            </a:endParaRPr>
          </a:p>
          <a:p>
            <a:r>
              <a:rPr lang="en-US" b="0" dirty="0">
                <a:latin typeface="Times New Roman" pitchFamily="18" charset="0"/>
              </a:rPr>
              <a:t>* Germany signs a pact with Italy</a:t>
            </a:r>
          </a:p>
          <a:p>
            <a:endParaRPr lang="en-US" b="0" dirty="0">
              <a:latin typeface="Times New Roman" pitchFamily="18" charset="0"/>
            </a:endParaRPr>
          </a:p>
          <a:p>
            <a:r>
              <a:rPr lang="en-US" b="0" dirty="0">
                <a:latin typeface="Times New Roman" pitchFamily="18" charset="0"/>
              </a:rPr>
              <a:t>*  Germany assists dictator Franco in Spain</a:t>
            </a:r>
          </a:p>
          <a:p>
            <a:endParaRPr lang="en-US" b="0" dirty="0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736600" y="4341813"/>
            <a:ext cx="640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133600" y="3581400"/>
            <a:ext cx="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52600" y="4495800"/>
            <a:ext cx="838200" cy="233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latin typeface="Times New Roman" pitchFamily="18" charset="0"/>
              </a:rPr>
              <a:t>1936</a:t>
            </a:r>
            <a:endParaRPr lang="en-US" b="0"/>
          </a:p>
        </p:txBody>
      </p:sp>
      <p:pic>
        <p:nvPicPr>
          <p:cNvPr id="7177" name="Picture 9" descr="The Rhineland includes parts of Germany west of the Rhine river (in yellow), as well as areas on the east bank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66800"/>
            <a:ext cx="2857500" cy="2219325"/>
          </a:xfrm>
          <a:prstGeom prst="rect">
            <a:avLst/>
          </a:prstGeom>
          <a:noFill/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800600" y="3352800"/>
            <a:ext cx="3044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000" b="0"/>
              <a:t>Map of the Rhineland. Wikimedia Commons.21 Nov. 2008 &lt;http://commons.wikimedia.org/wiki/Image:Rhineland.jpg</a:t>
            </a:r>
            <a:r>
              <a:rPr lang="en-US" b="0"/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66800" y="838200"/>
            <a:ext cx="2184400" cy="297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>
                <a:latin typeface="Times New Roman" pitchFamily="18" charset="0"/>
              </a:rPr>
              <a:t>* </a:t>
            </a:r>
            <a:r>
              <a:rPr lang="en-US" b="0" dirty="0" err="1" smtClean="0">
                <a:latin typeface="Times New Roman" pitchFamily="18" charset="0"/>
              </a:rPr>
              <a:t>Krystallnact</a:t>
            </a:r>
            <a:r>
              <a:rPr lang="en-US" b="0" dirty="0" smtClean="0">
                <a:latin typeface="Times New Roman" pitchFamily="18" charset="0"/>
              </a:rPr>
              <a:t> </a:t>
            </a:r>
            <a:r>
              <a:rPr lang="en-US" b="0" dirty="0">
                <a:latin typeface="Times New Roman" pitchFamily="18" charset="0"/>
              </a:rPr>
              <a:t>starts physical violence </a:t>
            </a:r>
            <a:r>
              <a:rPr lang="en-US" b="0" dirty="0" err="1">
                <a:latin typeface="Times New Roman" pitchFamily="18" charset="0"/>
              </a:rPr>
              <a:t>a/g</a:t>
            </a:r>
            <a:r>
              <a:rPr lang="en-US" b="0" dirty="0">
                <a:latin typeface="Times New Roman" pitchFamily="18" charset="0"/>
              </a:rPr>
              <a:t> Jews</a:t>
            </a:r>
          </a:p>
          <a:p>
            <a:r>
              <a:rPr lang="en-US" b="0" dirty="0">
                <a:latin typeface="Times New Roman" pitchFamily="18" charset="0"/>
              </a:rPr>
              <a:t>* Germany </a:t>
            </a:r>
            <a:r>
              <a:rPr lang="en-US" b="0" dirty="0" smtClean="0">
                <a:latin typeface="Times New Roman" pitchFamily="18" charset="0"/>
              </a:rPr>
              <a:t>march into Austria</a:t>
            </a:r>
            <a:endParaRPr lang="en-US" b="0" dirty="0">
              <a:latin typeface="Times New Roman" pitchFamily="18" charset="0"/>
            </a:endParaRPr>
          </a:p>
          <a:p>
            <a:r>
              <a:rPr lang="en-US" b="0" dirty="0">
                <a:latin typeface="Times New Roman" pitchFamily="18" charset="0"/>
              </a:rPr>
              <a:t> * Germans and British sign Munich Pact giving Hitler part of Czechoslovakia</a:t>
            </a:r>
          </a:p>
          <a:p>
            <a:endParaRPr lang="en-US" b="0" dirty="0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81000" y="4419600"/>
            <a:ext cx="1223327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828800" y="3810000"/>
            <a:ext cx="3175" cy="666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295400" y="4495800"/>
            <a:ext cx="873125" cy="3857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latin typeface="Times New Roman" pitchFamily="18" charset="0"/>
              </a:rPr>
              <a:t>1938</a:t>
            </a:r>
            <a:endParaRPr lang="en-US" b="0"/>
          </a:p>
        </p:txBody>
      </p:sp>
      <p:pic>
        <p:nvPicPr>
          <p:cNvPr id="8206" name="Picture 14" descr="Map showing location of sudeten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581400"/>
            <a:ext cx="2676525" cy="2019300"/>
          </a:xfrm>
          <a:prstGeom prst="rect">
            <a:avLst/>
          </a:prstGeom>
          <a:noFill/>
        </p:spPr>
      </p:pic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04800" y="61722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000" b="0"/>
              <a:t>Map of the Sudetenland. History on the Net.21 Nov. 2008 &lt;http://www.historyonthenet.com/WW2/causes.htm</a:t>
            </a:r>
            <a:r>
              <a:rPr lang="en-US" b="0"/>
              <a:t>&gt;.</a:t>
            </a:r>
          </a:p>
        </p:txBody>
      </p:sp>
      <p:pic>
        <p:nvPicPr>
          <p:cNvPr id="8209" name="Picture 17" descr="k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28600"/>
            <a:ext cx="3733800" cy="3001963"/>
          </a:xfrm>
          <a:prstGeom prst="rect">
            <a:avLst/>
          </a:prstGeom>
          <a:noFill/>
        </p:spPr>
      </p:pic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68288" y="5791200"/>
            <a:ext cx="8875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000" b="0"/>
              <a:t>Crystal Night Photo.. Holocaust</a:t>
            </a:r>
            <a:r>
              <a:rPr lang="en-US" b="0"/>
              <a:t> </a:t>
            </a:r>
            <a:r>
              <a:rPr lang="en-US" sz="1000" b="0"/>
              <a:t>Education &amp; Archive Research Team.21 Nov. 2008 &lt;http://www.holocaustresearchproject.org/holoprelude/images/kn2.gif&gt;.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62000" y="533400"/>
            <a:ext cx="1955800" cy="2514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>
                <a:latin typeface="Times New Roman" pitchFamily="18" charset="0"/>
              </a:rPr>
              <a:t>* Czechoslovakia invaded by Germany</a:t>
            </a:r>
          </a:p>
          <a:p>
            <a:r>
              <a:rPr lang="en-US" b="0" dirty="0">
                <a:latin typeface="Times New Roman" pitchFamily="18" charset="0"/>
              </a:rPr>
              <a:t>* Germany signs nonaggression pact with Russia</a:t>
            </a:r>
          </a:p>
          <a:p>
            <a:r>
              <a:rPr lang="en-US" b="0" dirty="0">
                <a:latin typeface="Times New Roman" pitchFamily="18" charset="0"/>
              </a:rPr>
              <a:t>* Germany invades Poland</a:t>
            </a:r>
          </a:p>
          <a:p>
            <a:endParaRPr lang="en-US" b="0" dirty="0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0" y="4343401"/>
            <a:ext cx="914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600200" y="3048000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43000" y="4648200"/>
            <a:ext cx="711200" cy="330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1939</a:t>
            </a:r>
            <a:endParaRPr lang="en-US" b="0"/>
          </a:p>
        </p:txBody>
      </p:sp>
      <p:pic>
        <p:nvPicPr>
          <p:cNvPr id="9229" name="Picture 13" descr="1939inva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762000"/>
            <a:ext cx="4876800" cy="4876800"/>
          </a:xfrm>
          <a:prstGeom prst="rect">
            <a:avLst/>
          </a:prstGeom>
          <a:noFill/>
        </p:spPr>
      </p:pic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44500" y="5935663"/>
            <a:ext cx="8013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900" b="0"/>
              <a:t>German Invasion of Poland. Owlspace at Rice University.21 Nov. 2008 &lt;https://owlspace-ccm.rice.edu/access/content/user/mab3/justifyingawar.html&gt;.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14400" y="762000"/>
            <a:ext cx="2590800" cy="2514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>
                <a:latin typeface="Times New Roman" pitchFamily="18" charset="0"/>
              </a:rPr>
              <a:t>* Germany invades Belgium, Luxemburg, and the Netherlands</a:t>
            </a:r>
          </a:p>
          <a:p>
            <a:r>
              <a:rPr lang="en-US" b="0" dirty="0">
                <a:latin typeface="Times New Roman" pitchFamily="18" charset="0"/>
              </a:rPr>
              <a:t>* Germany takes over Paris </a:t>
            </a:r>
          </a:p>
          <a:p>
            <a:endParaRPr lang="en-US" b="0" dirty="0">
              <a:latin typeface="Times New Roman" pitchFamily="18" charset="0"/>
            </a:endParaRPr>
          </a:p>
          <a:p>
            <a:r>
              <a:rPr lang="en-US" b="0" dirty="0">
                <a:latin typeface="Times New Roman" pitchFamily="18" charset="0"/>
              </a:rPr>
              <a:t>* Germany battles Britain by air – Battle of Britain</a:t>
            </a:r>
          </a:p>
          <a:p>
            <a:endParaRPr lang="en-US" b="0" dirty="0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762000" y="4294188"/>
            <a:ext cx="640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371600" y="3276600"/>
            <a:ext cx="0" cy="1193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38200" y="4495800"/>
            <a:ext cx="1143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1940</a:t>
            </a:r>
            <a:endParaRPr lang="en-US" b="0"/>
          </a:p>
        </p:txBody>
      </p:sp>
      <p:pic>
        <p:nvPicPr>
          <p:cNvPr id="10249" name="Picture 9" descr="world-war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09600"/>
            <a:ext cx="5029200" cy="4216400"/>
          </a:xfrm>
          <a:prstGeom prst="rect">
            <a:avLst/>
          </a:prstGeom>
          <a:noFill/>
        </p:spPr>
      </p:pic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85800" y="5867400"/>
            <a:ext cx="706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000" b="0"/>
              <a:t>Map of Europe 1945. Maps of the World.21 Nov. 2008 &lt;http://www.mapsofworld.com/world-maps/world-war-ii-map.html</a:t>
            </a:r>
            <a:r>
              <a:rPr lang="en-US" b="0"/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762000" y="4114800"/>
            <a:ext cx="640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62000" y="4419600"/>
            <a:ext cx="6858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1931</a:t>
            </a:r>
          </a:p>
          <a:p>
            <a:endParaRPr lang="en-US" b="0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905000" y="2019300"/>
            <a:ext cx="0" cy="2095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00200" y="4419600"/>
            <a:ext cx="6858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1932</a:t>
            </a:r>
            <a:endParaRPr lang="en-US" b="0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819400" y="3505200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438400" y="4419600"/>
            <a:ext cx="762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1935</a:t>
            </a:r>
            <a:endParaRPr lang="en-US" b="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71500" y="2133600"/>
            <a:ext cx="1143000" cy="1028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 smtClean="0"/>
              <a:t>Japan</a:t>
            </a:r>
            <a:endParaRPr lang="en-US" b="0" dirty="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85800" y="762000"/>
            <a:ext cx="1714500" cy="1257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 smtClean="0"/>
              <a:t>Japan </a:t>
            </a:r>
            <a:endParaRPr lang="en-US" b="0" dirty="0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133600" y="2057400"/>
            <a:ext cx="2438400" cy="1447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>
                <a:latin typeface="Times New Roman" pitchFamily="18" charset="0"/>
              </a:rPr>
              <a:t>Italy</a:t>
            </a:r>
          </a:p>
          <a:p>
            <a:r>
              <a:rPr lang="en-US" b="0" dirty="0">
                <a:latin typeface="Times New Roman" pitchFamily="18" charset="0"/>
              </a:rPr>
              <a:t>* Italy invades Ethiopia </a:t>
            </a:r>
          </a:p>
          <a:p>
            <a:endParaRPr lang="en-US" b="0" dirty="0">
              <a:latin typeface="Times New Roman" pitchFamily="18" charset="0"/>
            </a:endParaRPr>
          </a:p>
          <a:p>
            <a:r>
              <a:rPr lang="en-US" b="0" dirty="0">
                <a:latin typeface="Times New Roman" pitchFamily="18" charset="0"/>
              </a:rPr>
              <a:t>* The League chooses to not defend Ethiopia</a:t>
            </a:r>
          </a:p>
          <a:p>
            <a:endParaRPr lang="en-US" b="0" dirty="0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21920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85800" y="5486400"/>
            <a:ext cx="5997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000" b="0"/>
              <a:t>Map of Africa. Maps of the World.21 Nov. 2008 &lt;www.mapsofworld.com/.../maps_of_world_africa.gif</a:t>
            </a:r>
            <a:r>
              <a:rPr lang="en-US" b="0"/>
              <a:t>&gt;.</a:t>
            </a:r>
          </a:p>
        </p:txBody>
      </p:sp>
      <p:pic>
        <p:nvPicPr>
          <p:cNvPr id="11280" name="Picture 16" descr="maps_of_world_afr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762000"/>
            <a:ext cx="3781425" cy="4081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28600" y="4191000"/>
            <a:ext cx="84963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895600" y="28956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667000" y="4343400"/>
            <a:ext cx="9144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1936</a:t>
            </a:r>
            <a:endParaRPr lang="en-US" b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1143000"/>
            <a:ext cx="2971800" cy="175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>
                <a:latin typeface="Times New Roman" pitchFamily="18" charset="0"/>
              </a:rPr>
              <a:t>Italy</a:t>
            </a:r>
          </a:p>
          <a:p>
            <a:r>
              <a:rPr lang="en-US" b="0" dirty="0">
                <a:latin typeface="Times New Roman" pitchFamily="18" charset="0"/>
              </a:rPr>
              <a:t>* Italy signs a pact with Germany </a:t>
            </a:r>
          </a:p>
          <a:p>
            <a:endParaRPr lang="en-US" b="0" dirty="0">
              <a:latin typeface="Times New Roman" pitchFamily="18" charset="0"/>
            </a:endParaRPr>
          </a:p>
          <a:p>
            <a:r>
              <a:rPr lang="en-US" b="0" dirty="0">
                <a:latin typeface="Times New Roman" pitchFamily="18" charset="0"/>
              </a:rPr>
              <a:t>* Italy assists dictator Franco in Spain</a:t>
            </a:r>
          </a:p>
          <a:p>
            <a:endParaRPr lang="en-US" b="0" dirty="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990600" y="5486400"/>
            <a:ext cx="5349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900" b="0"/>
              <a:t>Spanish Civil War Map. Heineman Maps.21 Nov. 2008 &lt;www2.bc.edu/~heineman/maps/SpCW5.jpg&gt;.</a:t>
            </a:r>
          </a:p>
        </p:txBody>
      </p:sp>
      <p:pic>
        <p:nvPicPr>
          <p:cNvPr id="12298" name="Picture 10" descr="SpCW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81000"/>
            <a:ext cx="4000500" cy="339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762000" y="5638800"/>
            <a:ext cx="640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143000" y="5105400"/>
            <a:ext cx="0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38200" y="6019800"/>
            <a:ext cx="7620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>
                <a:latin typeface="Times New Roman" pitchFamily="18" charset="0"/>
              </a:rPr>
              <a:t>1931</a:t>
            </a:r>
          </a:p>
          <a:p>
            <a:endParaRPr lang="en-US" b="0" dirty="0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0" y="3581400"/>
            <a:ext cx="0" cy="2247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752600" y="60198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>
                <a:latin typeface="Times New Roman" pitchFamily="18" charset="0"/>
              </a:rPr>
              <a:t>1932</a:t>
            </a:r>
            <a:endParaRPr lang="en-US" b="0" dirty="0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28600" y="3886200"/>
            <a:ext cx="1676400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>
                <a:latin typeface="Times New Roman" pitchFamily="18" charset="0"/>
              </a:rPr>
              <a:t>Japan</a:t>
            </a:r>
          </a:p>
          <a:p>
            <a:pPr>
              <a:tabLst>
                <a:tab pos="171450" algn="l"/>
              </a:tabLst>
            </a:pPr>
            <a:r>
              <a:rPr lang="en-US" b="0" dirty="0" smtClean="0">
                <a:latin typeface="Times New Roman" pitchFamily="18" charset="0"/>
              </a:rPr>
              <a:t>	Japan </a:t>
            </a:r>
            <a:r>
              <a:rPr lang="en-US" b="0" dirty="0">
                <a:latin typeface="Times New Roman" pitchFamily="18" charset="0"/>
              </a:rPr>
              <a:t>invades </a:t>
            </a:r>
            <a:r>
              <a:rPr lang="en-US" b="0" dirty="0" smtClean="0">
                <a:latin typeface="Times New Roman" pitchFamily="18" charset="0"/>
              </a:rPr>
              <a:t>	Manchuria</a:t>
            </a:r>
            <a:endParaRPr lang="en-US" b="0" dirty="0">
              <a:latin typeface="Times New Roman" pitchFamily="18" charset="0"/>
            </a:endParaRPr>
          </a:p>
          <a:p>
            <a:endParaRPr lang="en-US" b="0" dirty="0">
              <a:latin typeface="Times New Roman" pitchFamily="18" charset="0"/>
            </a:endParaRPr>
          </a:p>
          <a:p>
            <a:endParaRPr lang="en-US" b="0" dirty="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81000" y="1524000"/>
            <a:ext cx="2286000" cy="2057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>
                <a:latin typeface="Times New Roman" pitchFamily="18" charset="0"/>
              </a:rPr>
              <a:t>Japan</a:t>
            </a:r>
          </a:p>
          <a:p>
            <a:pPr lvl="1"/>
            <a:r>
              <a:rPr lang="en-US" b="0" dirty="0">
                <a:latin typeface="Times New Roman" pitchFamily="18" charset="0"/>
              </a:rPr>
              <a:t>Military </a:t>
            </a:r>
            <a:r>
              <a:rPr lang="en-US" b="0" dirty="0" smtClean="0">
                <a:latin typeface="Times New Roman" pitchFamily="18" charset="0"/>
              </a:rPr>
              <a:t>leader </a:t>
            </a:r>
            <a:r>
              <a:rPr lang="en-US" b="0" dirty="0" err="1" smtClean="0">
                <a:latin typeface="Times New Roman" pitchFamily="18" charset="0"/>
              </a:rPr>
              <a:t>Tojo</a:t>
            </a:r>
            <a:r>
              <a:rPr lang="en-US" b="0" dirty="0" smtClean="0">
                <a:latin typeface="Times New Roman" pitchFamily="18" charset="0"/>
              </a:rPr>
              <a:t> </a:t>
            </a:r>
            <a:r>
              <a:rPr lang="en-US" b="0" dirty="0">
                <a:latin typeface="Times New Roman" pitchFamily="18" charset="0"/>
              </a:rPr>
              <a:t>take control of Japan’s </a:t>
            </a:r>
            <a:r>
              <a:rPr lang="en-US" b="0" dirty="0" smtClean="0">
                <a:latin typeface="Times New Roman" pitchFamily="18" charset="0"/>
              </a:rPr>
              <a:t>government </a:t>
            </a:r>
            <a:endParaRPr lang="en-US" b="0" dirty="0">
              <a:latin typeface="Times New Roman" pitchFamily="18" charset="0"/>
            </a:endParaRPr>
          </a:p>
          <a:p>
            <a:endParaRPr lang="en-US" b="0" dirty="0"/>
          </a:p>
        </p:txBody>
      </p:sp>
      <p:pic>
        <p:nvPicPr>
          <p:cNvPr id="13328" name="Picture 16" descr="Mach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57200"/>
            <a:ext cx="3352800" cy="2755900"/>
          </a:xfrm>
          <a:prstGeom prst="rect">
            <a:avLst/>
          </a:prstGeom>
          <a:noFill/>
        </p:spPr>
      </p:pic>
      <p:pic>
        <p:nvPicPr>
          <p:cNvPr id="13329" name="Picture 17" descr="Hideki Toj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685800"/>
            <a:ext cx="1855788" cy="2209800"/>
          </a:xfrm>
          <a:prstGeom prst="rect">
            <a:avLst/>
          </a:prstGeom>
          <a:noFill/>
        </p:spPr>
      </p:pic>
      <p:pic>
        <p:nvPicPr>
          <p:cNvPr id="13330" name="Picture 18" descr="Japanese Fl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505200"/>
            <a:ext cx="1752600" cy="1152525"/>
          </a:xfrm>
          <a:prstGeom prst="rect">
            <a:avLst/>
          </a:prstGeom>
          <a:noFill/>
        </p:spPr>
      </p:pic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971800" y="3505200"/>
            <a:ext cx="2057400" cy="175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0" dirty="0">
                <a:latin typeface="Times New Roman" pitchFamily="18" charset="0"/>
              </a:rPr>
              <a:t>Japan</a:t>
            </a:r>
          </a:p>
          <a:p>
            <a:pPr>
              <a:tabLst>
                <a:tab pos="171450" algn="l"/>
              </a:tabLst>
            </a:pPr>
            <a:r>
              <a:rPr lang="en-US" b="0" dirty="0" smtClean="0">
                <a:latin typeface="Times New Roman" pitchFamily="18" charset="0"/>
              </a:rPr>
              <a:t>	Japan leaves 	League of 	Nations</a:t>
            </a:r>
          </a:p>
          <a:p>
            <a:endParaRPr lang="en-US" b="0" dirty="0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3962400" y="5257800"/>
            <a:ext cx="0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429000" y="60960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</a:rPr>
              <a:t>1933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328</Words>
  <Application>Microsoft Macintosh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Arial</vt:lpstr>
      <vt:lpstr>Default Design</vt:lpstr>
      <vt:lpstr>WWII Escalation Timeline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WWII Escalation</dc:title>
  <dc:creator>WCPSS</dc:creator>
  <cp:lastModifiedBy>Rebecca Jones</cp:lastModifiedBy>
  <cp:revision>52</cp:revision>
  <dcterms:created xsi:type="dcterms:W3CDTF">2008-11-21T13:16:22Z</dcterms:created>
  <dcterms:modified xsi:type="dcterms:W3CDTF">2015-05-08T12:10:23Z</dcterms:modified>
</cp:coreProperties>
</file>