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8930-2861-4D1F-B98F-B9C4B0463FB7}" type="datetimeFigureOut">
              <a:rPr lang="en-US" smtClean="0"/>
              <a:pPr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6FE7-3633-49E3-9787-2D09899FA0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MSL Facts &amp;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296400" cy="5410200"/>
          </a:xfrm>
        </p:spPr>
        <p:txBody>
          <a:bodyPr/>
          <a:lstStyle/>
          <a:p>
            <a:r>
              <a:rPr lang="en-US" dirty="0" smtClean="0"/>
              <a:t>26 Multiple Choice Questions</a:t>
            </a:r>
          </a:p>
          <a:p>
            <a:r>
              <a:rPr lang="en-US" dirty="0" smtClean="0"/>
              <a:t>6 Short Answer Questions</a:t>
            </a:r>
          </a:p>
          <a:p>
            <a:r>
              <a:rPr lang="en-US" dirty="0" smtClean="0"/>
              <a:t>90 minutes </a:t>
            </a:r>
            <a:r>
              <a:rPr lang="en-US" b="1" u="sng" dirty="0" smtClean="0"/>
              <a:t>ONLY </a:t>
            </a:r>
          </a:p>
          <a:p>
            <a:r>
              <a:rPr lang="en-US" dirty="0" smtClean="0"/>
              <a:t>DO NOT right in complete sentences or paragraphs—bullets are fine</a:t>
            </a:r>
          </a:p>
          <a:p>
            <a:r>
              <a:rPr lang="en-US" dirty="0" smtClean="0"/>
              <a:t>Answer the questions completely—all parts of the question count for points</a:t>
            </a:r>
          </a:p>
          <a:p>
            <a:r>
              <a:rPr lang="en-US" dirty="0" smtClean="0"/>
              <a:t>Answer the questions correctly…but if you can’t, at least try to write something. 1 point is better than 0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4763">
              <a:buNone/>
            </a:pPr>
            <a:r>
              <a:rPr lang="en-US" sz="3800" b="1" dirty="0" smtClean="0"/>
              <a:t>1. </a:t>
            </a:r>
            <a:r>
              <a:rPr lang="en-US" sz="3800" dirty="0" smtClean="0"/>
              <a:t>Owing </a:t>
            </a:r>
            <a:r>
              <a:rPr lang="en-US" sz="3800" dirty="0" smtClean="0"/>
              <a:t>to the centuries of division . . . the various parts of the country had </a:t>
            </a:r>
            <a:r>
              <a:rPr lang="en-US" sz="3800" dirty="0" smtClean="0"/>
              <a:t>developed </a:t>
            </a:r>
            <a:r>
              <a:rPr lang="en-US" sz="3800" dirty="0" smtClean="0"/>
              <a:t>differently. . . . This caused divergences not only in the spoken but in </a:t>
            </a:r>
            <a:r>
              <a:rPr lang="en-US" sz="3800" dirty="0" smtClean="0"/>
              <a:t>the </a:t>
            </a:r>
            <a:r>
              <a:rPr lang="en-US" sz="3800" dirty="0" smtClean="0"/>
              <a:t>written language. . . . Thus </a:t>
            </a:r>
            <a:r>
              <a:rPr lang="en-US" sz="3800" dirty="0" smtClean="0"/>
              <a:t>difficulties </a:t>
            </a:r>
            <a:r>
              <a:rPr lang="en-US" sz="3800" dirty="0" smtClean="0"/>
              <a:t>arose if, for instance, a man from the </a:t>
            </a:r>
            <a:r>
              <a:rPr lang="en-US" sz="3800" dirty="0" smtClean="0"/>
              <a:t>old </a:t>
            </a:r>
            <a:r>
              <a:rPr lang="en-US" sz="3800" dirty="0" smtClean="0"/>
              <a:t>territory of </a:t>
            </a:r>
            <a:r>
              <a:rPr lang="en-US" sz="3800" dirty="0" smtClean="0"/>
              <a:t>Ch’in </a:t>
            </a:r>
            <a:r>
              <a:rPr lang="en-US" sz="3800" dirty="0" smtClean="0"/>
              <a:t>[Qin] was to be transferred as an official to the east: he could </a:t>
            </a:r>
            <a:r>
              <a:rPr lang="en-US" sz="3800" dirty="0" smtClean="0"/>
              <a:t>not </a:t>
            </a:r>
            <a:r>
              <a:rPr lang="en-US" sz="3800" dirty="0" smtClean="0"/>
              <a:t>properly understand the language and could not read the borrowed words. . . . </a:t>
            </a:r>
            <a:r>
              <a:rPr lang="en-US" sz="3800" dirty="0" smtClean="0"/>
              <a:t>The </a:t>
            </a:r>
            <a:r>
              <a:rPr lang="en-US" sz="3800" dirty="0" smtClean="0"/>
              <a:t>government therefore ordered </a:t>
            </a:r>
            <a:r>
              <a:rPr lang="en-US" sz="3800" dirty="0" smtClean="0"/>
              <a:t>that </a:t>
            </a:r>
            <a:r>
              <a:rPr lang="en-US" sz="3800" dirty="0" smtClean="0"/>
              <a:t>the language of the whole country should </a:t>
            </a:r>
            <a:r>
              <a:rPr lang="en-US" sz="3800" dirty="0" smtClean="0"/>
              <a:t>be </a:t>
            </a:r>
            <a:r>
              <a:rPr lang="en-US" sz="3800" dirty="0" smtClean="0"/>
              <a:t>unified, and that a definite style of writing should be generally adopted. . . </a:t>
            </a:r>
            <a:r>
              <a:rPr lang="en-US" sz="3800" dirty="0" smtClean="0"/>
              <a:t>.In </a:t>
            </a:r>
            <a:r>
              <a:rPr lang="en-US" sz="3800" dirty="0" smtClean="0"/>
              <a:t>the various feudal states there had been different weights and measures in use, </a:t>
            </a:r>
            <a:r>
              <a:rPr lang="en-US" sz="3800" dirty="0" smtClean="0"/>
              <a:t>and </a:t>
            </a:r>
            <a:r>
              <a:rPr lang="en-US" sz="3800" dirty="0" smtClean="0"/>
              <a:t>this had led to great difficulties in </a:t>
            </a:r>
            <a:r>
              <a:rPr lang="en-US" sz="3800" dirty="0" smtClean="0"/>
              <a:t>the </a:t>
            </a:r>
            <a:r>
              <a:rPr lang="en-US" sz="3800" dirty="0" smtClean="0"/>
              <a:t>centralization of the collection of taxes. </a:t>
            </a:r>
            <a:r>
              <a:rPr lang="en-US" sz="3800" dirty="0" smtClean="0"/>
              <a:t>The </a:t>
            </a:r>
            <a:r>
              <a:rPr lang="en-US" sz="3800" dirty="0" smtClean="0"/>
              <a:t>centre of administration . . . had grown . . . into a thickly populated city with </a:t>
            </a:r>
            <a:r>
              <a:rPr lang="en-US" sz="3800" dirty="0" smtClean="0"/>
              <a:t>very </a:t>
            </a:r>
            <a:r>
              <a:rPr lang="en-US" sz="3800" dirty="0" smtClean="0"/>
              <a:t>large requirements of food. . . . The grain supplied in payment of taxation </a:t>
            </a:r>
            <a:r>
              <a:rPr lang="en-US" sz="3800" dirty="0" smtClean="0"/>
              <a:t>had </a:t>
            </a:r>
            <a:r>
              <a:rPr lang="en-US" sz="3800" dirty="0" smtClean="0"/>
              <a:t>to be brought in from far around, </a:t>
            </a:r>
            <a:r>
              <a:rPr lang="en-US" sz="3800" dirty="0" smtClean="0"/>
              <a:t>partly by </a:t>
            </a:r>
            <a:r>
              <a:rPr lang="en-US" sz="3800" dirty="0" smtClean="0"/>
              <a:t>cart. The only roads then existing </a:t>
            </a:r>
            <a:r>
              <a:rPr lang="en-US" sz="3800" dirty="0" smtClean="0"/>
              <a:t>consisted </a:t>
            </a:r>
            <a:r>
              <a:rPr lang="en-US" sz="3800" dirty="0" smtClean="0"/>
              <a:t>of deep </a:t>
            </a:r>
            <a:r>
              <a:rPr lang="en-US" sz="3800" dirty="0" smtClean="0"/>
              <a:t>cart-tracks</a:t>
            </a:r>
            <a:r>
              <a:rPr lang="en-US" sz="3800" dirty="0" smtClean="0"/>
              <a:t>. If the axles were not of the same length for all </a:t>
            </a:r>
            <a:r>
              <a:rPr lang="en-US" sz="3800" dirty="0" smtClean="0"/>
              <a:t>carts</a:t>
            </a:r>
            <a:r>
              <a:rPr lang="en-US" sz="3800" dirty="0" smtClean="0"/>
              <a:t>, the roads were simply unusable for many of them. Accordingly a fixed </a:t>
            </a:r>
            <a:r>
              <a:rPr lang="en-US" sz="3800" dirty="0" smtClean="0"/>
              <a:t>length </a:t>
            </a:r>
            <a:r>
              <a:rPr lang="en-US" sz="3800" dirty="0" smtClean="0"/>
              <a:t>was laid down for axles</a:t>
            </a:r>
            <a:r>
              <a:rPr lang="en-US" sz="3800" dirty="0" smtClean="0"/>
              <a:t>. </a:t>
            </a:r>
          </a:p>
          <a:p>
            <a:pPr marL="0" indent="4763">
              <a:buNone/>
            </a:pPr>
            <a:r>
              <a:rPr lang="en-US" sz="3800" dirty="0" smtClean="0"/>
              <a:t>	</a:t>
            </a:r>
            <a:r>
              <a:rPr lang="en-US" sz="3800" dirty="0" smtClean="0"/>
              <a:t>		A </a:t>
            </a:r>
            <a:r>
              <a:rPr lang="en-US" sz="3800" dirty="0" smtClean="0"/>
              <a:t>History of </a:t>
            </a:r>
            <a:r>
              <a:rPr lang="en-US" sz="3800" dirty="0" smtClean="0"/>
              <a:t>China, </a:t>
            </a:r>
            <a:r>
              <a:rPr lang="en-US" sz="3800" dirty="0" smtClean="0"/>
              <a:t>Wolfram </a:t>
            </a:r>
            <a:r>
              <a:rPr lang="en-US" sz="3800" dirty="0" err="1" smtClean="0"/>
              <a:t>Eberhard</a:t>
            </a:r>
            <a:endParaRPr lang="en-US" sz="3800" dirty="0" smtClean="0"/>
          </a:p>
          <a:p>
            <a:pPr>
              <a:buNone/>
            </a:pPr>
            <a:endParaRPr lang="en-US" sz="3800" dirty="0" smtClean="0"/>
          </a:p>
          <a:p>
            <a:pPr marL="0" indent="4763">
              <a:buNone/>
            </a:pPr>
            <a:r>
              <a:rPr lang="en-US" sz="3800" dirty="0" smtClean="0"/>
              <a:t>The </a:t>
            </a:r>
            <a:r>
              <a:rPr lang="en-US" sz="3800" dirty="0" smtClean="0"/>
              <a:t>Qin grew from a single city into a feudal state, and on to become the first </a:t>
            </a:r>
            <a:r>
              <a:rPr lang="en-US" sz="3800" dirty="0" smtClean="0"/>
              <a:t>imperial </a:t>
            </a:r>
            <a:r>
              <a:rPr lang="en-US" sz="3800" dirty="0" smtClean="0"/>
              <a:t>dynasty of </a:t>
            </a:r>
            <a:r>
              <a:rPr lang="en-US" sz="3800" dirty="0" smtClean="0"/>
              <a:t>China. Summarize </a:t>
            </a:r>
            <a:r>
              <a:rPr lang="en-US" sz="3800" dirty="0" smtClean="0"/>
              <a:t>the lasting impact of one achievement of </a:t>
            </a:r>
            <a:r>
              <a:rPr lang="en-US" sz="3800" dirty="0" smtClean="0"/>
              <a:t>the </a:t>
            </a:r>
            <a:r>
              <a:rPr lang="en-US" sz="3800" dirty="0" smtClean="0"/>
              <a:t>Qin Dynasty.</a:t>
            </a:r>
          </a:p>
          <a:p>
            <a:pPr marL="0" indent="4763">
              <a:buNone/>
            </a:pPr>
            <a:endParaRPr lang="en-US" dirty="0" smtClean="0"/>
          </a:p>
          <a:p>
            <a:pPr indent="4763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Magna </a:t>
            </a:r>
            <a:r>
              <a:rPr lang="en-US" dirty="0" err="1" smtClean="0"/>
              <a:t>Carta</a:t>
            </a:r>
            <a:r>
              <a:rPr lang="en-US" dirty="0" smtClean="0"/>
              <a:t> was </a:t>
            </a:r>
            <a:r>
              <a:rPr lang="en-US" dirty="0" smtClean="0"/>
              <a:t>created after the rebellion of the Barons against King John of </a:t>
            </a:r>
            <a:r>
              <a:rPr lang="en-US" dirty="0" smtClean="0"/>
              <a:t>England</a:t>
            </a:r>
            <a:r>
              <a:rPr lang="en-US" dirty="0" smtClean="0"/>
              <a:t>, in which a change in government was </a:t>
            </a:r>
            <a:r>
              <a:rPr lang="en-US" dirty="0" smtClean="0"/>
              <a:t>demanded. Explain </a:t>
            </a:r>
            <a:r>
              <a:rPr lang="en-US" dirty="0" smtClean="0"/>
              <a:t>two specific </a:t>
            </a:r>
            <a:r>
              <a:rPr lang="en-US" dirty="0" smtClean="0"/>
              <a:t>ways </a:t>
            </a:r>
            <a:r>
              <a:rPr lang="en-US" dirty="0" smtClean="0"/>
              <a:t>the Magna </a:t>
            </a:r>
            <a:r>
              <a:rPr lang="en-US" dirty="0" err="1" smtClean="0"/>
              <a:t>Carta</a:t>
            </a:r>
            <a:r>
              <a:rPr lang="en-US" dirty="0" smtClean="0"/>
              <a:t> affected the structure of the British government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Explain how one agricultural and </a:t>
            </a:r>
            <a:r>
              <a:rPr lang="en-US" dirty="0" smtClean="0"/>
              <a:t>one </a:t>
            </a:r>
            <a:r>
              <a:rPr lang="en-US" dirty="0" smtClean="0"/>
              <a:t>technological improvement changed daily life </a:t>
            </a:r>
            <a:r>
              <a:rPr lang="en-US" dirty="0" smtClean="0"/>
              <a:t>in </a:t>
            </a:r>
            <a:r>
              <a:rPr lang="en-US" dirty="0" smtClean="0"/>
              <a:t>Europe during the industrial and agricultural </a:t>
            </a:r>
            <a:r>
              <a:rPr lang="en-US" dirty="0" smtClean="0"/>
              <a:t>revolutions.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Columbian Exchange accounts for the collapse of some nations and the great </a:t>
            </a:r>
            <a:r>
              <a:rPr lang="en-US" dirty="0" smtClean="0"/>
              <a:t>success </a:t>
            </a:r>
            <a:r>
              <a:rPr lang="en-US" dirty="0" smtClean="0"/>
              <a:t>of </a:t>
            </a:r>
            <a:r>
              <a:rPr lang="en-US" dirty="0" smtClean="0"/>
              <a:t>others. Explain </a:t>
            </a:r>
            <a:r>
              <a:rPr lang="en-US" dirty="0" smtClean="0"/>
              <a:t>one effect of the Columbian </a:t>
            </a:r>
            <a:r>
              <a:rPr lang="en-US" dirty="0" smtClean="0"/>
              <a:t>Exchange </a:t>
            </a:r>
            <a:r>
              <a:rPr lang="en-US" dirty="0" smtClean="0"/>
              <a:t>on American </a:t>
            </a:r>
            <a:r>
              <a:rPr lang="en-US" dirty="0" smtClean="0"/>
              <a:t>Indians. Explain </a:t>
            </a:r>
            <a:r>
              <a:rPr lang="en-US" dirty="0" smtClean="0"/>
              <a:t>one effect of the Columbian Exchange on Africans.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Enlightenment was an intellectual, cultural, social, and philosophical </a:t>
            </a:r>
            <a:r>
              <a:rPr lang="en-US" dirty="0" smtClean="0"/>
              <a:t>movement </a:t>
            </a:r>
            <a:r>
              <a:rPr lang="en-US" dirty="0" smtClean="0"/>
              <a:t>that spread through Europe during the sixteenth </a:t>
            </a:r>
            <a:r>
              <a:rPr lang="en-US" dirty="0" smtClean="0"/>
              <a:t>century. Explain </a:t>
            </a:r>
            <a:r>
              <a:rPr lang="en-US" dirty="0" smtClean="0"/>
              <a:t>two </a:t>
            </a:r>
            <a:r>
              <a:rPr lang="en-US" dirty="0" smtClean="0"/>
              <a:t>effects </a:t>
            </a:r>
            <a:r>
              <a:rPr lang="en-US" dirty="0" smtClean="0"/>
              <a:t>of the </a:t>
            </a:r>
            <a:r>
              <a:rPr lang="en-US" dirty="0" smtClean="0"/>
              <a:t>Enlightenment </a:t>
            </a:r>
            <a:r>
              <a:rPr lang="en-US" dirty="0" smtClean="0"/>
              <a:t>on the world.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		World </a:t>
            </a:r>
            <a:r>
              <a:rPr lang="en-US" dirty="0" smtClean="0"/>
              <a:t>Population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Growth Year  World </a:t>
            </a:r>
            <a:r>
              <a:rPr lang="en-US" dirty="0" smtClean="0"/>
              <a:t>Population</a:t>
            </a:r>
          </a:p>
          <a:p>
            <a:pPr>
              <a:buNone/>
            </a:pPr>
            <a:r>
              <a:rPr lang="en-US" sz="2800" dirty="0" smtClean="0"/>
              <a:t>		1960 			3 billion</a:t>
            </a:r>
          </a:p>
          <a:p>
            <a:pPr>
              <a:buNone/>
            </a:pPr>
            <a:r>
              <a:rPr lang="en-US" sz="2800" dirty="0" smtClean="0"/>
              <a:t>		2012 			7 billion</a:t>
            </a:r>
          </a:p>
          <a:p>
            <a:pPr>
              <a:buNone/>
            </a:pPr>
            <a:r>
              <a:rPr lang="en-US" sz="2800" dirty="0" smtClean="0"/>
              <a:t>		+</a:t>
            </a:r>
            <a:r>
              <a:rPr lang="en-US" sz="2800" dirty="0" smtClean="0"/>
              <a:t>12 </a:t>
            </a:r>
            <a:r>
              <a:rPr lang="en-US" sz="2800" dirty="0" smtClean="0"/>
              <a:t>years		+1 </a:t>
            </a:r>
            <a:r>
              <a:rPr lang="en-US" sz="2800" dirty="0" smtClean="0"/>
              <a:t>billion</a:t>
            </a:r>
          </a:p>
          <a:p>
            <a:pPr>
              <a:buNone/>
            </a:pPr>
            <a:r>
              <a:rPr lang="en-US" dirty="0" smtClean="0"/>
              <a:t>	Explain </a:t>
            </a:r>
            <a:r>
              <a:rPr lang="en-US" dirty="0" smtClean="0"/>
              <a:t>three potential environmental consequences of the population </a:t>
            </a:r>
            <a:r>
              <a:rPr lang="en-US" dirty="0" smtClean="0"/>
              <a:t>growth indicated </a:t>
            </a:r>
            <a:r>
              <a:rPr lang="en-US" dirty="0" smtClean="0"/>
              <a:t>by the chart.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057400"/>
          <a:ext cx="5410200" cy="2133600"/>
        </p:xfrm>
        <a:graphic>
          <a:graphicData uri="http://schemas.openxmlformats.org/drawingml/2006/table">
            <a:tbl>
              <a:tblPr/>
              <a:tblGrid>
                <a:gridCol w="5410200"/>
              </a:tblGrid>
              <a:tr h="213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581400" y="2057400"/>
            <a:ext cx="0" cy="2133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9200" y="2667000"/>
            <a:ext cx="541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19200" y="3200400"/>
            <a:ext cx="541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9200" y="3733800"/>
            <a:ext cx="541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7. Twentieth -Century </a:t>
            </a:r>
            <a:r>
              <a:rPr lang="en-US" dirty="0" smtClean="0"/>
              <a:t>International Crises</a:t>
            </a:r>
          </a:p>
          <a:p>
            <a:pPr lvl="1"/>
            <a:r>
              <a:rPr lang="en-US" dirty="0" smtClean="0"/>
              <a:t>Berlin </a:t>
            </a:r>
            <a:r>
              <a:rPr lang="en-US" dirty="0" smtClean="0"/>
              <a:t>Blockade </a:t>
            </a:r>
          </a:p>
          <a:p>
            <a:pPr lvl="1"/>
            <a:r>
              <a:rPr lang="en-US" dirty="0" smtClean="0"/>
              <a:t>Korean </a:t>
            </a:r>
            <a:r>
              <a:rPr lang="en-US" dirty="0" smtClean="0"/>
              <a:t>War</a:t>
            </a:r>
          </a:p>
          <a:p>
            <a:pPr lvl="1"/>
            <a:r>
              <a:rPr lang="en-US" dirty="0" smtClean="0"/>
              <a:t>Hungarian </a:t>
            </a:r>
            <a:r>
              <a:rPr lang="en-US" dirty="0" smtClean="0"/>
              <a:t>Revolt</a:t>
            </a:r>
          </a:p>
          <a:p>
            <a:pPr lvl="1"/>
            <a:r>
              <a:rPr lang="en-US" dirty="0" smtClean="0"/>
              <a:t>Cuban </a:t>
            </a:r>
            <a:r>
              <a:rPr lang="en-US" dirty="0" smtClean="0"/>
              <a:t>Missile Crisis</a:t>
            </a:r>
          </a:p>
          <a:p>
            <a:pPr lvl="1"/>
            <a:r>
              <a:rPr lang="en-US" dirty="0" smtClean="0"/>
              <a:t>Iranian </a:t>
            </a:r>
            <a:r>
              <a:rPr lang="en-US" dirty="0" smtClean="0"/>
              <a:t>Revolt</a:t>
            </a:r>
          </a:p>
          <a:p>
            <a:pPr lvl="1"/>
            <a:r>
              <a:rPr lang="en-US" dirty="0" smtClean="0"/>
              <a:t>OPEC </a:t>
            </a:r>
            <a:r>
              <a:rPr lang="en-US" dirty="0" smtClean="0"/>
              <a:t>Oil Crisis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Choose </a:t>
            </a:r>
            <a:r>
              <a:rPr lang="en-US" dirty="0" smtClean="0"/>
              <a:t>a </a:t>
            </a:r>
            <a:r>
              <a:rPr lang="en-US" dirty="0" smtClean="0"/>
              <a:t>twentieth-century </a:t>
            </a:r>
            <a:r>
              <a:rPr lang="en-US" dirty="0" smtClean="0"/>
              <a:t>international crisis from the above </a:t>
            </a:r>
            <a:r>
              <a:rPr lang="en-US" dirty="0" smtClean="0"/>
              <a:t>list. Analyze </a:t>
            </a:r>
            <a:r>
              <a:rPr lang="en-US" dirty="0" smtClean="0"/>
              <a:t>the </a:t>
            </a:r>
            <a:r>
              <a:rPr lang="en-US" dirty="0" smtClean="0"/>
              <a:t>crisis </a:t>
            </a:r>
            <a:r>
              <a:rPr lang="en-US" dirty="0" smtClean="0"/>
              <a:t>and explain two </a:t>
            </a:r>
            <a:r>
              <a:rPr lang="en-US" dirty="0" smtClean="0"/>
              <a:t>specific </a:t>
            </a:r>
            <a:r>
              <a:rPr lang="en-US" dirty="0" smtClean="0"/>
              <a:t>effects it had on international politics.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533400"/>
            <a:ext cx="8915400" cy="632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8</a:t>
            </a:r>
            <a:r>
              <a:rPr lang="en-US" dirty="0" smtClean="0"/>
              <a:t>. Decolonized </a:t>
            </a:r>
            <a:r>
              <a:rPr lang="en-US" dirty="0" smtClean="0"/>
              <a:t>Nations:</a:t>
            </a:r>
          </a:p>
          <a:p>
            <a:pPr lvl="1"/>
            <a:r>
              <a:rPr lang="en-US" dirty="0" smtClean="0"/>
              <a:t>India </a:t>
            </a:r>
          </a:p>
          <a:p>
            <a:pPr lvl="1"/>
            <a:r>
              <a:rPr lang="en-US" dirty="0" smtClean="0"/>
              <a:t>Pakistan</a:t>
            </a:r>
          </a:p>
          <a:p>
            <a:pPr lvl="1"/>
            <a:r>
              <a:rPr lang="en-US" dirty="0" smtClean="0"/>
              <a:t>Kenya</a:t>
            </a:r>
          </a:p>
          <a:p>
            <a:pPr lvl="1"/>
            <a:r>
              <a:rPr lang="en-US" dirty="0" smtClean="0"/>
              <a:t>Ghana</a:t>
            </a:r>
          </a:p>
          <a:p>
            <a:pPr lvl="1"/>
            <a:r>
              <a:rPr lang="en-US" dirty="0" smtClean="0"/>
              <a:t>South Korea</a:t>
            </a:r>
          </a:p>
          <a:p>
            <a:pPr lvl="1"/>
            <a:r>
              <a:rPr lang="en-US" dirty="0" smtClean="0"/>
              <a:t>China </a:t>
            </a:r>
          </a:p>
          <a:p>
            <a:pPr lvl="1"/>
            <a:r>
              <a:rPr lang="en-US" dirty="0" smtClean="0"/>
              <a:t>Vietnam</a:t>
            </a:r>
          </a:p>
          <a:p>
            <a:pPr>
              <a:buNone/>
            </a:pPr>
            <a:endParaRPr lang="en-US" dirty="0" smtClean="0"/>
          </a:p>
          <a:p>
            <a:pPr marL="53975" indent="4763">
              <a:buNone/>
            </a:pPr>
            <a:r>
              <a:rPr lang="en-US" dirty="0" smtClean="0"/>
              <a:t>The </a:t>
            </a:r>
            <a:r>
              <a:rPr lang="en-US" dirty="0" smtClean="0"/>
              <a:t>social and economic conditions of colonial rule contributed to the rise of nationalist movements. Explain how an economic condition from the experiences of a country in the list above contributed to the rise of a nationalist movement. From the experience of another nation, explain how a social condition contributed to the rise of a nationalist movement.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527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MSL Facts &amp; Tips</vt:lpstr>
      <vt:lpstr>Sample Questions</vt:lpstr>
      <vt:lpstr>Slide 3</vt:lpstr>
      <vt:lpstr>Slide 4</vt:lpstr>
      <vt:lpstr>Slide 5</vt:lpstr>
      <vt:lpstr>Slide 6</vt:lpstr>
      <vt:lpstr>Slide 7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rjones9</dc:creator>
  <cp:lastModifiedBy>rjones9</cp:lastModifiedBy>
  <cp:revision>6</cp:revision>
  <dcterms:created xsi:type="dcterms:W3CDTF">2013-05-09T14:04:40Z</dcterms:created>
  <dcterms:modified xsi:type="dcterms:W3CDTF">2013-05-09T15:36:05Z</dcterms:modified>
</cp:coreProperties>
</file>