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2921-9D03-4259-BC48-4B3144C746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1CB2ED-535D-4B58-B175-CA3F82284C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wnorton.com/college/english/nael/20century/topic_3_05/easter1916.htm" TargetMode="External"/><Relationship Id="rId2" Type="http://schemas.openxmlformats.org/officeDocument/2006/relationships/hyperlink" Target="https://www.youtube.com/watch?v=rqNot_RvSU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mo.maps101.com/static_items/zoomwindow.php?z=WH66-ImperInModernWor_im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Nationalism Post-1945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371600"/>
            <a:ext cx="3062287" cy="432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5657671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Kwame</a:t>
            </a:r>
            <a:r>
              <a:rPr lang="en-US" b="1" dirty="0"/>
              <a:t> Nkrumah</a:t>
            </a:r>
          </a:p>
          <a:p>
            <a:pPr algn="ctr"/>
            <a:r>
              <a:rPr lang="en-US" b="1" dirty="0"/>
              <a:t>Nationalist independence leader in British West African colony of Gold Coast</a:t>
            </a:r>
          </a:p>
          <a:p>
            <a:pPr algn="ctr"/>
            <a:r>
              <a:rPr lang="en-US" b="1" dirty="0"/>
              <a:t>Prime Minister and President of Ghana, </a:t>
            </a:r>
            <a:r>
              <a:rPr lang="en-US" b="1" dirty="0" smtClean="0"/>
              <a:t>1957-1966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Jomo</a:t>
            </a:r>
            <a:r>
              <a:rPr lang="en-US" dirty="0" smtClean="0"/>
              <a:t> Kenyatta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Jomo</a:t>
            </a:r>
            <a:r>
              <a:rPr lang="en-US" dirty="0"/>
              <a:t> Kenyatta (1894-1978) was the most renowned leader of </a:t>
            </a:r>
            <a:r>
              <a:rPr lang="en-US" dirty="0" smtClean="0"/>
              <a:t>Kenya’s movement </a:t>
            </a:r>
            <a:r>
              <a:rPr lang="en-US" dirty="0"/>
              <a:t>for independence from Britain. He served as Kenya’s first </a:t>
            </a:r>
            <a:r>
              <a:rPr lang="en-US" dirty="0" smtClean="0"/>
              <a:t>Prime Minister </a:t>
            </a:r>
            <a:r>
              <a:rPr lang="en-US" dirty="0"/>
              <a:t>(1963–1964) and President (1964–1978).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"/>
            <a:ext cx="15430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Jomo</a:t>
            </a:r>
            <a:r>
              <a:rPr lang="en-US" dirty="0" smtClean="0"/>
              <a:t> Kenyatta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“By </a:t>
            </a:r>
            <a:r>
              <a:rPr lang="en-US" dirty="0"/>
              <a:t>driving the African off his ancestral lands, the Europeans have reduced him to a state </a:t>
            </a:r>
            <a:r>
              <a:rPr lang="en-US" dirty="0" smtClean="0"/>
              <a:t>of serfdom </a:t>
            </a:r>
            <a:r>
              <a:rPr lang="en-US" dirty="0"/>
              <a:t>incompatible with human happiness. The African is conditioned, by the cultural </a:t>
            </a:r>
            <a:r>
              <a:rPr lang="en-US" dirty="0" smtClean="0"/>
              <a:t>and social </a:t>
            </a:r>
            <a:r>
              <a:rPr lang="en-US" dirty="0"/>
              <a:t>institutions of centuries, to a freedom of which Europe has little conception, and it is not </a:t>
            </a:r>
            <a:r>
              <a:rPr lang="en-US" dirty="0" smtClean="0"/>
              <a:t>in his </a:t>
            </a:r>
            <a:r>
              <a:rPr lang="en-US" dirty="0"/>
              <a:t>nature to accept serfdom forever. He realizes that he must fight unceasingly for his </a:t>
            </a:r>
            <a:r>
              <a:rPr lang="en-US" dirty="0" smtClean="0"/>
              <a:t>own complete </a:t>
            </a:r>
            <a:r>
              <a:rPr lang="en-US" dirty="0"/>
              <a:t>emancipation; for without this he is doomed to remain the prey of rival imperialisms</a:t>
            </a:r>
            <a:r>
              <a:rPr lang="en-US" dirty="0" smtClean="0"/>
              <a:t>, which </a:t>
            </a:r>
            <a:r>
              <a:rPr lang="en-US" dirty="0"/>
              <a:t>in every successive year will drive their fangs more deeply into his vitality </a:t>
            </a:r>
            <a:r>
              <a:rPr lang="en-US" dirty="0" smtClean="0"/>
              <a:t>and strength.”</a:t>
            </a:r>
            <a:endParaRPr lang="en-US" dirty="0"/>
          </a:p>
          <a:p>
            <a:pPr lvl="1"/>
            <a:r>
              <a:rPr lang="en-US" dirty="0" err="1" smtClean="0"/>
              <a:t>Jomo</a:t>
            </a:r>
            <a:r>
              <a:rPr lang="en-US" dirty="0" smtClean="0"/>
              <a:t> Kenyatta</a:t>
            </a:r>
          </a:p>
          <a:p>
            <a:pPr lvl="1">
              <a:buNone/>
            </a:pPr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Jomo</a:t>
            </a:r>
            <a:r>
              <a:rPr lang="en-US" dirty="0"/>
              <a:t> Kenyatta, </a:t>
            </a:r>
            <a:r>
              <a:rPr lang="en-US" i="1" dirty="0"/>
              <a:t>Facing Mount Kenya (London: Secker and Warburg, 1953), 317-18.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5430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Jomo</a:t>
            </a:r>
            <a:r>
              <a:rPr lang="en-US" dirty="0" smtClean="0"/>
              <a:t> Kenyatta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this statement in your own words.</a:t>
            </a:r>
          </a:p>
          <a:p>
            <a:r>
              <a:rPr lang="en-US" dirty="0" smtClean="0"/>
              <a:t>What </a:t>
            </a:r>
            <a:r>
              <a:rPr lang="en-US" dirty="0"/>
              <a:t>do you think </a:t>
            </a:r>
            <a:r>
              <a:rPr lang="en-US" dirty="0" err="1"/>
              <a:t>Jomo</a:t>
            </a:r>
            <a:r>
              <a:rPr lang="en-US" dirty="0"/>
              <a:t> Kenyatta’s purpose was in making this statement? Explain why.</a:t>
            </a:r>
          </a:p>
          <a:p>
            <a:r>
              <a:rPr lang="en-US" dirty="0" smtClean="0"/>
              <a:t>Do </a:t>
            </a:r>
            <a:r>
              <a:rPr lang="en-US" dirty="0"/>
              <a:t>you agree with the ideas presented in this statement? Why or why not?</a:t>
            </a:r>
          </a:p>
          <a:p>
            <a:r>
              <a:rPr lang="en-US" dirty="0" smtClean="0"/>
              <a:t>Do </a:t>
            </a:r>
            <a:r>
              <a:rPr lang="en-US" dirty="0"/>
              <a:t>you think that Mahatma </a:t>
            </a:r>
            <a:r>
              <a:rPr lang="en-US" dirty="0" err="1"/>
              <a:t>Ghandi</a:t>
            </a:r>
            <a:r>
              <a:rPr lang="en-US" dirty="0"/>
              <a:t> would have agreed with </a:t>
            </a:r>
            <a:r>
              <a:rPr lang="en-US" dirty="0" err="1"/>
              <a:t>Jomo</a:t>
            </a:r>
            <a:r>
              <a:rPr lang="en-US" dirty="0"/>
              <a:t> Kenyatta’s </a:t>
            </a:r>
            <a:r>
              <a:rPr lang="en-US" dirty="0" smtClean="0"/>
              <a:t>statement? Why </a:t>
            </a:r>
            <a:r>
              <a:rPr lang="en-US" dirty="0"/>
              <a:t>or why not?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"/>
            <a:ext cx="15430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Proclamation of the Irish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the </a:t>
            </a:r>
            <a:r>
              <a:rPr lang="en-US" dirty="0" smtClean="0">
                <a:hlinkClick r:id="rId2"/>
              </a:rPr>
              <a:t>YouTube link </a:t>
            </a:r>
            <a:r>
              <a:rPr lang="en-US" dirty="0" smtClean="0"/>
              <a:t>and listen to the Irish Proclamation of Independence. This is an examples of a Nationalist Manifesto.  Answer the following questions about the Proclamation:</a:t>
            </a:r>
          </a:p>
          <a:p>
            <a:pPr lvl="1"/>
            <a:r>
              <a:rPr lang="en-US" dirty="0" smtClean="0"/>
              <a:t>What makes this nationalist? </a:t>
            </a:r>
          </a:p>
          <a:p>
            <a:pPr lvl="1"/>
            <a:r>
              <a:rPr lang="en-US" dirty="0" smtClean="0"/>
              <a:t>What are they proposing to do? Why?</a:t>
            </a:r>
          </a:p>
          <a:p>
            <a:pPr lvl="1"/>
            <a:r>
              <a:rPr lang="en-US" dirty="0" smtClean="0"/>
              <a:t>Who do you think would have agreed with this more: Kenyatta or Gandhi?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867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is text for the Proclamation in the video notes or you can</a:t>
            </a:r>
            <a:r>
              <a:rPr lang="en-US" sz="2400" dirty="0" smtClean="0">
                <a:hlinkClick r:id="rId3"/>
              </a:rPr>
              <a:t> click here to see a text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 Manifesto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Imagine you live in a nation with a government that </a:t>
            </a:r>
            <a:r>
              <a:rPr lang="en-US" smtClean="0"/>
              <a:t>is oppressing </a:t>
            </a:r>
            <a:r>
              <a:rPr lang="en-US" dirty="0" smtClean="0"/>
              <a:t>you. Write your own Nationalist Manifesto (manifest: a written statement that describes the goals, and opinions of a person or group) based on the Proclamation of the Irish Republic, explaining </a:t>
            </a:r>
            <a:r>
              <a:rPr lang="en-US" dirty="0"/>
              <a:t>when you think it is appropriate for a nation to </a:t>
            </a:r>
            <a:r>
              <a:rPr lang="en-US" dirty="0" smtClean="0"/>
              <a:t>revolt against </a:t>
            </a:r>
            <a:r>
              <a:rPr lang="en-US" dirty="0"/>
              <a:t>an imperial ruler. Explain </a:t>
            </a:r>
            <a:r>
              <a:rPr lang="en-US" dirty="0" smtClean="0"/>
              <a:t>when or if </a:t>
            </a:r>
            <a:r>
              <a:rPr lang="en-US" dirty="0"/>
              <a:t>you believe that it is ever appropriate to </a:t>
            </a:r>
            <a:r>
              <a:rPr lang="en-US" dirty="0" smtClean="0"/>
              <a:t>undertake military </a:t>
            </a:r>
            <a:r>
              <a:rPr lang="en-US" dirty="0"/>
              <a:t>resistance as opposed to non-violent resistance.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finish: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 back to the class website and open the document entitled: Information on African and Asian Nations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Use the websites on the document to fill in the two charts.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Define: Nationalism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</a:t>
            </a:r>
            <a:r>
              <a:rPr lang="en-US" dirty="0"/>
              <a:t>the words “state,” “nation-state,” </a:t>
            </a:r>
            <a:r>
              <a:rPr lang="en-US" dirty="0" smtClean="0"/>
              <a:t>and “</a:t>
            </a:r>
            <a:r>
              <a:rPr lang="en-US" dirty="0"/>
              <a:t>country” </a:t>
            </a:r>
            <a:r>
              <a:rPr lang="en-US" dirty="0" smtClean="0"/>
              <a:t>using </a:t>
            </a:r>
            <a:r>
              <a:rPr lang="en-US" dirty="0" smtClean="0">
                <a:hlinkClick r:id="rId2"/>
              </a:rPr>
              <a:t>www.merriam-webster.com</a:t>
            </a:r>
            <a:r>
              <a:rPr lang="en-US" dirty="0" smtClean="0"/>
              <a:t> (hint, use definition 5 for state) ****if there are words in the definition you don’t understand, look them up and put the definition in </a:t>
            </a:r>
            <a:r>
              <a:rPr lang="en-US" b="1" i="1" u="sng" dirty="0" smtClean="0"/>
              <a:t>your own words</a:t>
            </a:r>
            <a:r>
              <a:rPr lang="en-US" dirty="0" smtClean="0"/>
              <a:t>**** </a:t>
            </a:r>
            <a:endParaRPr lang="en-US" b="1" i="1" u="sng" dirty="0" smtClean="0"/>
          </a:p>
          <a:p>
            <a:r>
              <a:rPr lang="en-US" dirty="0" smtClean="0"/>
              <a:t>Next define “culture”, “ethnic group”, and “ethnicity”</a:t>
            </a:r>
          </a:p>
          <a:p>
            <a:r>
              <a:rPr lang="en-US" dirty="0" smtClean="0"/>
              <a:t>Based on these definitions, is it fair to call the United States a nation-state? Why or why not? Use the definitions to support your answer.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nationalism?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“Nationalism” in your own words.</a:t>
            </a:r>
          </a:p>
          <a:p>
            <a:r>
              <a:rPr lang="en-US" dirty="0" smtClean="0"/>
              <a:t>What </a:t>
            </a:r>
            <a:r>
              <a:rPr lang="en-US" dirty="0"/>
              <a:t>do you think it would mean for the members of a nation to have “nationalist </a:t>
            </a:r>
            <a:r>
              <a:rPr lang="en-US" dirty="0" smtClean="0"/>
              <a:t>attitudes and </a:t>
            </a:r>
            <a:r>
              <a:rPr lang="en-US" dirty="0"/>
              <a:t>feelings?”</a:t>
            </a:r>
          </a:p>
          <a:p>
            <a:r>
              <a:rPr lang="en-US" dirty="0" smtClean="0"/>
              <a:t>In </a:t>
            </a:r>
            <a:r>
              <a:rPr lang="en-US" dirty="0"/>
              <a:t>what ways do you think that nationalist attitudes and feelings might promote </a:t>
            </a:r>
            <a:r>
              <a:rPr lang="en-US" dirty="0" smtClean="0"/>
              <a:t>peaceful interactions </a:t>
            </a:r>
            <a:r>
              <a:rPr lang="en-US" dirty="0"/>
              <a:t>towards a common objective?</a:t>
            </a:r>
          </a:p>
          <a:p>
            <a:r>
              <a:rPr lang="en-US" dirty="0" smtClean="0"/>
              <a:t>In </a:t>
            </a:r>
            <a:r>
              <a:rPr lang="en-US" dirty="0"/>
              <a:t>what ways do you think that nationalist attitudes and feelings might promote conflict?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Empires &amp;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Click on </a:t>
            </a:r>
            <a:r>
              <a:rPr lang="en-US" dirty="0" smtClean="0">
                <a:hlinkClick r:id="rId2"/>
              </a:rPr>
              <a:t>this link to a map of the world in </a:t>
            </a:r>
            <a:r>
              <a:rPr lang="en-US" dirty="0" smtClean="0">
                <a:hlinkClick r:id="rId2"/>
              </a:rPr>
              <a:t>19o0 </a:t>
            </a:r>
            <a:r>
              <a:rPr lang="en-US" dirty="0" smtClean="0"/>
              <a:t>and </a:t>
            </a:r>
            <a:r>
              <a:rPr lang="en-US" dirty="0" smtClean="0"/>
              <a:t>answer the questions below. </a:t>
            </a:r>
          </a:p>
          <a:p>
            <a:r>
              <a:rPr lang="en-US" dirty="0" smtClean="0"/>
              <a:t>Identify </a:t>
            </a:r>
            <a:r>
              <a:rPr lang="en-US" dirty="0"/>
              <a:t>four imperial states that possessed imperial colonies in </a:t>
            </a:r>
            <a:r>
              <a:rPr lang="en-US" dirty="0" smtClean="0"/>
              <a:t>1940 (nations with colonies, look at the key)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each empire, list as least two colonies that they controlled.</a:t>
            </a:r>
          </a:p>
          <a:p>
            <a:r>
              <a:rPr lang="en-US" dirty="0" smtClean="0"/>
              <a:t>What </a:t>
            </a:r>
            <a:r>
              <a:rPr lang="en-US" dirty="0"/>
              <a:t>two continents had the largest number of colonies?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Colonizers’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two reasons why an imperialist nation might want colonies. Be sure to explain </a:t>
            </a:r>
            <a:r>
              <a:rPr lang="en-US" dirty="0" smtClean="0"/>
              <a:t>each reason </a:t>
            </a:r>
            <a:r>
              <a:rPr lang="en-US" dirty="0"/>
              <a:t>in detail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you think that the leaders of imperial states would value the importance of social </a:t>
            </a:r>
            <a:r>
              <a:rPr lang="en-US" dirty="0" smtClean="0"/>
              <a:t>and economic </a:t>
            </a:r>
            <a:r>
              <a:rPr lang="en-US" dirty="0"/>
              <a:t>conditions in their colonies?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Revolutions: Peaceful or Violent?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read the following statements and complete the questions that follow.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Mohandas K. Gandhi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Mohandas K. Gandhi (1869-1948) led India’s movement for </a:t>
            </a:r>
            <a:r>
              <a:rPr lang="en-US" dirty="0" smtClean="0"/>
              <a:t>independence from </a:t>
            </a:r>
            <a:r>
              <a:rPr lang="en-US" dirty="0"/>
              <a:t>Britain. India became a sovereign state in 1947.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1811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Mohandas K. Gandhi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“Civil </a:t>
            </a:r>
            <a:r>
              <a:rPr lang="en-US" dirty="0"/>
              <a:t>disobedience becomes a sacred duty when the state has become lawless or corrupt. And </a:t>
            </a:r>
            <a:r>
              <a:rPr lang="en-US" dirty="0" smtClean="0"/>
              <a:t>a citizen </a:t>
            </a:r>
            <a:r>
              <a:rPr lang="en-US" dirty="0"/>
              <a:t>who barters with such a state shares in its corruption and lawlessness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dirty="0"/>
              <a:t>Mohandas K. Gandhi</a:t>
            </a:r>
          </a:p>
          <a:p>
            <a:pPr lvl="1">
              <a:buNone/>
            </a:pPr>
            <a:r>
              <a:rPr lang="en-US" dirty="0" smtClean="0"/>
              <a:t>Source</a:t>
            </a:r>
            <a:r>
              <a:rPr lang="en-US" dirty="0"/>
              <a:t>: Mary King, </a:t>
            </a:r>
            <a:r>
              <a:rPr lang="en-US" i="1" dirty="0"/>
              <a:t>Mahatma Gandhi and Martin Luther King </a:t>
            </a:r>
            <a:r>
              <a:rPr lang="en-US" i="1" dirty="0" err="1"/>
              <a:t>Jr</a:t>
            </a:r>
            <a:r>
              <a:rPr lang="en-US" i="1" dirty="0"/>
              <a:t>: The Power of Nonviolent Action (</a:t>
            </a:r>
            <a:r>
              <a:rPr lang="en-US" i="1" dirty="0" err="1" smtClean="0"/>
              <a:t>Paris:</a:t>
            </a:r>
            <a:r>
              <a:rPr lang="en-US" dirty="0" err="1" smtClean="0"/>
              <a:t>UNESCO</a:t>
            </a:r>
            <a:r>
              <a:rPr lang="en-US" dirty="0"/>
              <a:t>, 1999), 286-7.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1811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Mohandas K. Gandhi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this statement in your own words.</a:t>
            </a:r>
          </a:p>
          <a:p>
            <a:r>
              <a:rPr lang="en-US" dirty="0" smtClean="0"/>
              <a:t>What </a:t>
            </a:r>
            <a:r>
              <a:rPr lang="en-US" dirty="0"/>
              <a:t>do you think the phrase “civil disobedience” means?</a:t>
            </a:r>
          </a:p>
          <a:p>
            <a:r>
              <a:rPr lang="en-US" dirty="0" smtClean="0"/>
              <a:t>What </a:t>
            </a:r>
            <a:r>
              <a:rPr lang="en-US" dirty="0"/>
              <a:t>do you think it means for a citizen to “barter” with a state?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1811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694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Nationalism Post-1945</vt:lpstr>
      <vt:lpstr>Define: Nationalism </vt:lpstr>
      <vt:lpstr>What is nationalism? </vt:lpstr>
      <vt:lpstr>Empires &amp; Colonies</vt:lpstr>
      <vt:lpstr>Colonizers’ Perspective</vt:lpstr>
      <vt:lpstr>Revolutions: Peaceful or Violent?</vt:lpstr>
      <vt:lpstr>Mohandas K. Gandhi</vt:lpstr>
      <vt:lpstr>Mohandas K. Gandhi</vt:lpstr>
      <vt:lpstr>Mohandas K. Gandhi</vt:lpstr>
      <vt:lpstr>Jomo Kenyatta</vt:lpstr>
      <vt:lpstr>Jomo Kenyatta</vt:lpstr>
      <vt:lpstr>Jomo Kenyatta</vt:lpstr>
      <vt:lpstr>Proclamation of the Irish Republic</vt:lpstr>
      <vt:lpstr>Nationalism Manifesto</vt:lpstr>
      <vt:lpstr>When you finish: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 Post-1945</dc:title>
  <dc:creator>rjones9</dc:creator>
  <cp:lastModifiedBy>rjones9</cp:lastModifiedBy>
  <cp:revision>13</cp:revision>
  <dcterms:created xsi:type="dcterms:W3CDTF">2013-05-03T17:58:59Z</dcterms:created>
  <dcterms:modified xsi:type="dcterms:W3CDTF">2014-04-28T13:02:12Z</dcterms:modified>
</cp:coreProperties>
</file>