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77" r:id="rId4"/>
    <p:sldId id="259" r:id="rId5"/>
    <p:sldId id="260" r:id="rId6"/>
    <p:sldId id="261" r:id="rId7"/>
    <p:sldId id="268" r:id="rId8"/>
    <p:sldId id="262" r:id="rId9"/>
    <p:sldId id="263" r:id="rId10"/>
    <p:sldId id="264" r:id="rId11"/>
    <p:sldId id="276" r:id="rId12"/>
    <p:sldId id="269" r:id="rId13"/>
    <p:sldId id="265" r:id="rId14"/>
    <p:sldId id="266" r:id="rId15"/>
    <p:sldId id="267"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300" autoAdjust="0"/>
  </p:normalViewPr>
  <p:slideViewPr>
    <p:cSldViewPr>
      <p:cViewPr>
        <p:scale>
          <a:sx n="33" d="100"/>
          <a:sy n="33" d="100"/>
        </p:scale>
        <p:origin x="-2214" y="-9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B2467-D067-45F9-9471-C205982BEA07}" type="datetimeFigureOut">
              <a:rPr lang="en-US" smtClean="0"/>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FE1CD-F9E5-4680-8CCC-FAF0510559F3}" type="slidenum">
              <a:rPr lang="en-US" smtClean="0"/>
              <a:pPr/>
              <a:t>‹#›</a:t>
            </a:fld>
            <a:endParaRPr lang="en-US"/>
          </a:p>
        </p:txBody>
      </p:sp>
    </p:spTree>
    <p:extLst>
      <p:ext uri="{BB962C8B-B14F-4D97-AF65-F5344CB8AC3E}">
        <p14:creationId xmlns:p14="http://schemas.microsoft.com/office/powerpoint/2010/main" xmlns="" val="340096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just explains what they will be doing.</a:t>
            </a:r>
            <a:r>
              <a:rPr lang="en-US" baseline="0" dirty="0" smtClean="0"/>
              <a:t> You can choose to have the work in groups or individual</a:t>
            </a:r>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a:t>
            </a:r>
            <a:r>
              <a:rPr lang="en-US" baseline="0" dirty="0" smtClean="0"/>
              <a:t> these questions on the overhead while they are analyzing their artifacts so they can make sure they are asking the right questions. </a:t>
            </a:r>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I ask students to volunteer</a:t>
            </a:r>
            <a:r>
              <a:rPr lang="en-US" baseline="0" dirty="0" smtClean="0"/>
              <a:t> how they find out about information. The clip art represents some of those sources: teachers, </a:t>
            </a:r>
            <a:r>
              <a:rPr lang="en-US" baseline="0" dirty="0" err="1" smtClean="0"/>
              <a:t>admins</a:t>
            </a:r>
            <a:r>
              <a:rPr lang="en-US" baseline="0" dirty="0" smtClean="0"/>
              <a:t>, letters, media, internet, etc) </a:t>
            </a:r>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commercial that shows how sometimes the evidence that we see or hear may not be accurate. I show this to start a discussion about how we need to research to make sure we can trust the information (State Farm Commercial: State of Disbelief) </a:t>
            </a:r>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right</a:t>
            </a:r>
            <a:r>
              <a:rPr lang="en-US" baseline="0" dirty="0" smtClean="0"/>
              <a:t> questions that students can ask when they look at artifacts</a:t>
            </a:r>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ask</a:t>
            </a:r>
            <a:r>
              <a:rPr lang="en-US" baseline="0" dirty="0" smtClean="0"/>
              <a:t> students to study this cartoon and ask them </a:t>
            </a:r>
            <a:r>
              <a:rPr lang="en-US" sz="1200" kern="1200" baseline="0" dirty="0" smtClean="0">
                <a:solidFill>
                  <a:schemeClr val="tx1"/>
                </a:solidFill>
                <a:latin typeface="+mn-lt"/>
                <a:ea typeface="+mn-ea"/>
                <a:cs typeface="+mn-cs"/>
              </a:rPr>
              <a:t>w</a:t>
            </a:r>
            <a:r>
              <a:rPr lang="en-US" sz="1200" kern="1200" dirty="0" smtClean="0">
                <a:solidFill>
                  <a:schemeClr val="tx1"/>
                </a:solidFill>
                <a:latin typeface="+mn-lt"/>
                <a:ea typeface="+mn-ea"/>
                <a:cs typeface="+mn-cs"/>
              </a:rPr>
              <a:t>hat the cartoon is trying to say about making educated guesses.</a:t>
            </a:r>
            <a:r>
              <a:rPr lang="en-US" sz="1200" kern="1200" baseline="0" dirty="0" smtClean="0">
                <a:solidFill>
                  <a:schemeClr val="tx1"/>
                </a:solidFill>
                <a:latin typeface="+mn-lt"/>
                <a:ea typeface="+mn-ea"/>
                <a:cs typeface="+mn-cs"/>
              </a:rPr>
              <a:t> Ideally, you want answers that talk about how much he wanted to pottery to be something “neat” (i.e. a skull) and he believed it despite the evidence (the handle). Try to get them to use </a:t>
            </a:r>
            <a:r>
              <a:rPr lang="en-US" sz="1200" kern="1200" baseline="0" dirty="0" err="1" smtClean="0">
                <a:solidFill>
                  <a:schemeClr val="tx1"/>
                </a:solidFill>
                <a:latin typeface="+mn-lt"/>
                <a:ea typeface="+mn-ea"/>
                <a:cs typeface="+mn-cs"/>
              </a:rPr>
              <a:t>vocab</a:t>
            </a:r>
            <a:r>
              <a:rPr lang="en-US" sz="1200" kern="1200" baseline="0" dirty="0" smtClean="0">
                <a:solidFill>
                  <a:schemeClr val="tx1"/>
                </a:solidFill>
                <a:latin typeface="+mn-lt"/>
                <a:ea typeface="+mn-ea"/>
                <a:cs typeface="+mn-cs"/>
              </a:rPr>
              <a:t> words like bias, etc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goes with the in-class</a:t>
            </a:r>
            <a:r>
              <a:rPr lang="en-US" baseline="0" dirty="0" smtClean="0"/>
              <a:t> assignment to have students apply the information that you’ve just given them. Students will be asked to look at different artifacts and try to speculate what they could be and what their purpose was.  They will study each item and use their </a:t>
            </a:r>
            <a:r>
              <a:rPr lang="en-US" b="0" baseline="0" dirty="0" smtClean="0"/>
              <a:t>charts to answer the following information: </a:t>
            </a:r>
            <a:r>
              <a:rPr lang="en-US" sz="1200" b="0" kern="1200" dirty="0" smtClean="0">
                <a:solidFill>
                  <a:schemeClr val="tx1"/>
                </a:solidFill>
                <a:latin typeface="+mn-lt"/>
                <a:ea typeface="+mn-ea"/>
                <a:cs typeface="+mn-cs"/>
              </a:rPr>
              <a:t>Description (features, shapes), Source type (primary,  secondary, artifact object),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Possible Use or function (how used, who use, etc), Speculations about culture</a:t>
            </a:r>
          </a:p>
          <a:p>
            <a:endParaRPr lang="en-US" dirty="0" smtClean="0"/>
          </a:p>
          <a:p>
            <a:r>
              <a:rPr lang="en-US" b="1" u="sng" dirty="0" smtClean="0"/>
              <a:t>Do not tell the students what the items</a:t>
            </a:r>
            <a:r>
              <a:rPr lang="en-US" b="1" u="sng" baseline="0" dirty="0" smtClean="0"/>
              <a:t> are ahead of time. </a:t>
            </a:r>
            <a:endParaRPr lang="en-US" b="1" u="sng"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a:t>
            </a:r>
            <a:r>
              <a:rPr lang="en-US" baseline="0" dirty="0" smtClean="0"/>
              <a:t> what they will be doing by reading this quick section of the Epic of Gilgamesh and ask them to think about the things on the slide </a:t>
            </a:r>
            <a:endParaRPr lang="en-US" dirty="0"/>
          </a:p>
        </p:txBody>
      </p:sp>
      <p:sp>
        <p:nvSpPr>
          <p:cNvPr id="4" name="Slide Number Placeholder 3"/>
          <p:cNvSpPr>
            <a:spLocks noGrp="1"/>
          </p:cNvSpPr>
          <p:nvPr>
            <p:ph type="sldNum" sz="quarter" idx="10"/>
          </p:nvPr>
        </p:nvSpPr>
        <p:spPr/>
        <p:txBody>
          <a:bodyPr/>
          <a:lstStyle/>
          <a:p>
            <a:fld id="{CACFE1CD-F9E5-4680-8CCC-FAF0510559F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C282048-32F4-4D3B-BBF8-1976C505F534}" type="datetimeFigureOut">
              <a:rPr lang="en-US" smtClean="0"/>
              <a:pPr/>
              <a:t>1/26/2015</a:t>
            </a:fld>
            <a:endParaRPr lang="en-US"/>
          </a:p>
        </p:txBody>
      </p:sp>
      <p:sp>
        <p:nvSpPr>
          <p:cNvPr id="16" name="Slide Number Placeholder 15"/>
          <p:cNvSpPr>
            <a:spLocks noGrp="1"/>
          </p:cNvSpPr>
          <p:nvPr>
            <p:ph type="sldNum" sz="quarter" idx="11"/>
          </p:nvPr>
        </p:nvSpPr>
        <p:spPr/>
        <p:txBody>
          <a:bodyPr/>
          <a:lstStyle/>
          <a:p>
            <a:fld id="{C3B8CB29-2FD9-40DB-AECA-B59DBF191E7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282048-32F4-4D3B-BBF8-1976C505F534}"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8CB29-2FD9-40DB-AECA-B59DBF191E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282048-32F4-4D3B-BBF8-1976C505F534}"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8CB29-2FD9-40DB-AECA-B59DBF191E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C282048-32F4-4D3B-BBF8-1976C505F534}" type="datetimeFigureOut">
              <a:rPr lang="en-US" smtClean="0"/>
              <a:pPr/>
              <a:t>1/26/2015</a:t>
            </a:fld>
            <a:endParaRPr lang="en-US"/>
          </a:p>
        </p:txBody>
      </p:sp>
      <p:sp>
        <p:nvSpPr>
          <p:cNvPr id="15" name="Slide Number Placeholder 14"/>
          <p:cNvSpPr>
            <a:spLocks noGrp="1"/>
          </p:cNvSpPr>
          <p:nvPr>
            <p:ph type="sldNum" sz="quarter" idx="15"/>
          </p:nvPr>
        </p:nvSpPr>
        <p:spPr/>
        <p:txBody>
          <a:bodyPr/>
          <a:lstStyle>
            <a:lvl1pPr algn="ctr">
              <a:defRPr/>
            </a:lvl1pPr>
          </a:lstStyle>
          <a:p>
            <a:fld id="{C3B8CB29-2FD9-40DB-AECA-B59DBF191E7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282048-32F4-4D3B-BBF8-1976C505F534}"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8CB29-2FD9-40DB-AECA-B59DBF191E7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282048-32F4-4D3B-BBF8-1976C505F534}"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8CB29-2FD9-40DB-AECA-B59DBF191E7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3B8CB29-2FD9-40DB-AECA-B59DBF191E7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C282048-32F4-4D3B-BBF8-1976C505F534}" type="datetimeFigureOut">
              <a:rPr lang="en-US" smtClean="0"/>
              <a:pPr/>
              <a:t>1/26/2015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282048-32F4-4D3B-BBF8-1976C505F534}" type="datetimeFigureOut">
              <a:rPr lang="en-US" smtClean="0"/>
              <a:pPr/>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8CB29-2FD9-40DB-AECA-B59DBF191E7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82048-32F4-4D3B-BBF8-1976C505F534}" type="datetimeFigureOut">
              <a:rPr lang="en-US" smtClean="0"/>
              <a:pPr/>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8CB29-2FD9-40DB-AECA-B59DBF191E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C282048-32F4-4D3B-BBF8-1976C505F534}" type="datetimeFigureOut">
              <a:rPr lang="en-US" smtClean="0"/>
              <a:pPr/>
              <a:t>1/26/2015</a:t>
            </a:fld>
            <a:endParaRPr lang="en-US"/>
          </a:p>
        </p:txBody>
      </p:sp>
      <p:sp>
        <p:nvSpPr>
          <p:cNvPr id="9" name="Slide Number Placeholder 8"/>
          <p:cNvSpPr>
            <a:spLocks noGrp="1"/>
          </p:cNvSpPr>
          <p:nvPr>
            <p:ph type="sldNum" sz="quarter" idx="15"/>
          </p:nvPr>
        </p:nvSpPr>
        <p:spPr/>
        <p:txBody>
          <a:bodyPr/>
          <a:lstStyle/>
          <a:p>
            <a:fld id="{C3B8CB29-2FD9-40DB-AECA-B59DBF191E7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C282048-32F4-4D3B-BBF8-1976C505F534}" type="datetimeFigureOut">
              <a:rPr lang="en-US" smtClean="0"/>
              <a:pPr/>
              <a:t>1/26/2015</a:t>
            </a:fld>
            <a:endParaRPr lang="en-US"/>
          </a:p>
        </p:txBody>
      </p:sp>
      <p:sp>
        <p:nvSpPr>
          <p:cNvPr id="9" name="Slide Number Placeholder 8"/>
          <p:cNvSpPr>
            <a:spLocks noGrp="1"/>
          </p:cNvSpPr>
          <p:nvPr>
            <p:ph type="sldNum" sz="quarter" idx="11"/>
          </p:nvPr>
        </p:nvSpPr>
        <p:spPr/>
        <p:txBody>
          <a:bodyPr/>
          <a:lstStyle/>
          <a:p>
            <a:fld id="{C3B8CB29-2FD9-40DB-AECA-B59DBF191E7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C282048-32F4-4D3B-BBF8-1976C505F534}" type="datetimeFigureOut">
              <a:rPr lang="en-US" smtClean="0"/>
              <a:pPr/>
              <a:t>1/26/2015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3B8CB29-2FD9-40DB-AECA-B59DBF191E7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Users\Owner\OneDrive\School\World%20History\Unit%201--Ancient%20Civilizations%20&amp;%20Religion\Pre-History\How%20do%20we%20learn%20about%20the%20past\French_Model_Commercial_CC_Full-length.wmv"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 we learn about the past?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686800" cy="1219200"/>
          </a:xfrm>
        </p:spPr>
        <p:txBody>
          <a:bodyPr>
            <a:normAutofit fontScale="90000"/>
          </a:bodyPr>
          <a:lstStyle/>
          <a:p>
            <a:r>
              <a:rPr lang="en-US" dirty="0" smtClean="0"/>
              <a:t>“Good Effort, Sam, but it was a water jug!”</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524000" y="1371600"/>
            <a:ext cx="6215062" cy="497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hilebrity.com/wp-content/uploads/2011/09/CSI_LOGO_20110517043607.jpg"/>
          <p:cNvPicPr>
            <a:picLocks noChangeAspect="1" noChangeArrowheads="1"/>
          </p:cNvPicPr>
          <p:nvPr/>
        </p:nvPicPr>
        <p:blipFill>
          <a:blip r:embed="rId4" cstate="print"/>
          <a:srcRect/>
          <a:stretch>
            <a:fillRect/>
          </a:stretch>
        </p:blipFill>
        <p:spPr bwMode="auto">
          <a:xfrm rot="20571520">
            <a:off x="-515396" y="404717"/>
            <a:ext cx="9576961" cy="4150961"/>
          </a:xfrm>
          <a:prstGeom prst="rect">
            <a:avLst/>
          </a:prstGeom>
          <a:noFill/>
        </p:spPr>
      </p:pic>
      <p:sp>
        <p:nvSpPr>
          <p:cNvPr id="5" name="Rectangle 4"/>
          <p:cNvSpPr/>
          <p:nvPr/>
        </p:nvSpPr>
        <p:spPr>
          <a:xfrm rot="20567691">
            <a:off x="237791" y="4181679"/>
            <a:ext cx="9400663" cy="1446550"/>
          </a:xfrm>
          <a:prstGeom prst="rect">
            <a:avLst/>
          </a:prstGeom>
          <a:solidFill>
            <a:schemeClr val="bg1"/>
          </a:solidFill>
        </p:spPr>
        <p:txBody>
          <a:bodyPr wrap="square" lIns="91440" tIns="45720" rIns="91440" bIns="45720">
            <a:spAutoFit/>
          </a:bodyPr>
          <a:lstStyle/>
          <a:p>
            <a:pPr algn="ctr"/>
            <a:r>
              <a:rPr lang="en-US" sz="8800" b="1" dirty="0" smtClean="0">
                <a:ln w="10541" cmpd="sng">
                  <a:solidFill>
                    <a:schemeClr val="accent1">
                      <a:shade val="88000"/>
                      <a:satMod val="110000"/>
                    </a:schemeClr>
                  </a:solidFill>
                  <a:prstDash val="solid"/>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atin typeface="Magneto" pitchFamily="82" charset="0"/>
              </a:rPr>
              <a:t>Mohenjo-Daro</a:t>
            </a:r>
            <a:endParaRPr lang="en-US" sz="7200" b="1" cap="none" spc="0" dirty="0">
              <a:ln w="10541" cmpd="sng">
                <a:solidFill>
                  <a:schemeClr val="accent1">
                    <a:shade val="88000"/>
                    <a:satMod val="110000"/>
                  </a:schemeClr>
                </a:solidFill>
                <a:prstDash val="solid"/>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effectLst/>
              <a:latin typeface="Magneto"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5562600" cy="5410200"/>
          </a:xfrm>
        </p:spPr>
        <p:txBody>
          <a:bodyPr>
            <a:normAutofit/>
          </a:bodyPr>
          <a:lstStyle/>
          <a:p>
            <a:r>
              <a:rPr lang="en-US" i="1" dirty="0" smtClean="0"/>
              <a:t>The Epic of Gilgamesh </a:t>
            </a:r>
            <a:r>
              <a:rPr lang="en-US" dirty="0" smtClean="0"/>
              <a:t>tells the story of the ancient king of Sumer (in Mesopotamia), Gilgamesh, and the long journey he goes on after  the world-wide Flood.</a:t>
            </a:r>
          </a:p>
          <a:p>
            <a:r>
              <a:rPr lang="en-US" dirty="0" smtClean="0"/>
              <a:t>As you listen, think about what you can learn about Ancient Mesopotamia.</a:t>
            </a:r>
          </a:p>
          <a:p>
            <a:pPr lvl="1"/>
            <a:r>
              <a:rPr lang="en-US" dirty="0" smtClean="0"/>
              <a:t>Social Classes? </a:t>
            </a:r>
          </a:p>
          <a:p>
            <a:pPr lvl="1"/>
            <a:r>
              <a:rPr lang="en-US" dirty="0" smtClean="0"/>
              <a:t>Government? </a:t>
            </a:r>
          </a:p>
          <a:p>
            <a:pPr lvl="1"/>
            <a:r>
              <a:rPr lang="en-US" dirty="0" smtClean="0"/>
              <a:t>Cities? </a:t>
            </a:r>
          </a:p>
          <a:p>
            <a:pPr lvl="1"/>
            <a:r>
              <a:rPr lang="en-US" dirty="0" smtClean="0"/>
              <a:t>Religion? </a:t>
            </a:r>
          </a:p>
          <a:p>
            <a:pPr lvl="1"/>
            <a:r>
              <a:rPr lang="en-US" dirty="0" smtClean="0"/>
              <a:t>Anything else?  </a:t>
            </a:r>
            <a:endParaRPr lang="en-US" dirty="0"/>
          </a:p>
        </p:txBody>
      </p:sp>
      <p:sp>
        <p:nvSpPr>
          <p:cNvPr id="3" name="Title 2"/>
          <p:cNvSpPr>
            <a:spLocks noGrp="1"/>
          </p:cNvSpPr>
          <p:nvPr>
            <p:ph type="title"/>
          </p:nvPr>
        </p:nvSpPr>
        <p:spPr>
          <a:xfrm>
            <a:off x="228600" y="228600"/>
            <a:ext cx="8229600" cy="914400"/>
          </a:xfrm>
        </p:spPr>
        <p:txBody>
          <a:bodyPr/>
          <a:lstStyle/>
          <a:p>
            <a:r>
              <a:rPr lang="en-US" dirty="0" smtClean="0"/>
              <a:t>Now let’s apply all of that…</a:t>
            </a:r>
            <a:endParaRPr lang="en-US" dirty="0"/>
          </a:p>
        </p:txBody>
      </p:sp>
      <p:pic>
        <p:nvPicPr>
          <p:cNvPr id="3074" name="Picture 2" descr="http://www.historywiz.com/images/neareast/gilgamesh1.jpg"/>
          <p:cNvPicPr>
            <a:picLocks noChangeAspect="1" noChangeArrowheads="1"/>
          </p:cNvPicPr>
          <p:nvPr/>
        </p:nvPicPr>
        <p:blipFill>
          <a:blip r:embed="rId3" cstate="print"/>
          <a:srcRect/>
          <a:stretch>
            <a:fillRect/>
          </a:stretch>
        </p:blipFill>
        <p:spPr bwMode="auto">
          <a:xfrm>
            <a:off x="6197600" y="304800"/>
            <a:ext cx="2946400" cy="62242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ox(in)">
                                      <p:cBhvr>
                                        <p:cTn id="10" dur="500"/>
                                        <p:tgtEl>
                                          <p:spTgt spid="2">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ox(in)">
                                      <p:cBhvr>
                                        <p:cTn id="13" dur="500"/>
                                        <p:tgtEl>
                                          <p:spTgt spid="2">
                                            <p:txEl>
                                              <p:pRg st="3" end="3"/>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ox(in)">
                                      <p:cBhvr>
                                        <p:cTn id="16" dur="500"/>
                                        <p:tgtEl>
                                          <p:spTgt spid="2">
                                            <p:txEl>
                                              <p:pRg st="4" end="4"/>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ox(in)">
                                      <p:cBhvr>
                                        <p:cTn id="19" dur="500"/>
                                        <p:tgtEl>
                                          <p:spTgt spid="2">
                                            <p:txEl>
                                              <p:pRg st="5" end="5"/>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i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txBody>
          <a:bodyPr>
            <a:normAutofit/>
          </a:bodyPr>
          <a:lstStyle/>
          <a:p>
            <a:pPr>
              <a:buNone/>
            </a:pPr>
            <a:r>
              <a:rPr lang="en-US" dirty="0" smtClean="0"/>
              <a:t>I will proclaim to the world of the deeds of Gilgamesh. This was the man to whom all things were known; this was the king who knew the countries of the world. He was wise, he saw mysteries and knew secret things, he brought us a tale of the days before the flood. He went on a long journey, was weary, worn-out with labor, returning he rested, he engraved on a stone the whole story. </a:t>
            </a:r>
          </a:p>
          <a:p>
            <a:pPr>
              <a:buNone/>
            </a:pPr>
            <a:r>
              <a:rPr lang="en-US" dirty="0" smtClean="0"/>
              <a:t>When the gods created Gilgamesh they gave him a perfect body.  Shamash the glorious sun endowed him with beauty, </a:t>
            </a:r>
            <a:r>
              <a:rPr lang="en-US" dirty="0" err="1" smtClean="0"/>
              <a:t>Adad</a:t>
            </a:r>
            <a:r>
              <a:rPr lang="en-US" dirty="0" smtClean="0"/>
              <a:t> the god of the storm endowed him with courage, the great gods made his beauty perfect, surpassing all others, terrifying like a great wild bull.  Two thirds they made him god and one third man. </a:t>
            </a:r>
            <a:endParaRPr lang="en-US" dirty="0"/>
          </a:p>
        </p:txBody>
      </p:sp>
      <p:sp>
        <p:nvSpPr>
          <p:cNvPr id="3" name="Title 2"/>
          <p:cNvSpPr>
            <a:spLocks noGrp="1"/>
          </p:cNvSpPr>
          <p:nvPr>
            <p:ph type="title"/>
          </p:nvPr>
        </p:nvSpPr>
        <p:spPr>
          <a:xfrm>
            <a:off x="381000" y="228600"/>
            <a:ext cx="8229600" cy="685800"/>
          </a:xfrm>
        </p:spPr>
        <p:txBody>
          <a:bodyPr>
            <a:normAutofit fontScale="90000"/>
          </a:bodyPr>
          <a:lstStyle/>
          <a:p>
            <a:r>
              <a:rPr lang="en-US" dirty="0" smtClean="0"/>
              <a:t>Prologue to </a:t>
            </a:r>
            <a:r>
              <a:rPr lang="en-US" i="1" dirty="0" smtClean="0"/>
              <a:t>The Epic of Gilgamesh</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8610600" cy="5867400"/>
          </a:xfrm>
        </p:spPr>
        <p:txBody>
          <a:bodyPr>
            <a:noAutofit/>
          </a:bodyPr>
          <a:lstStyle/>
          <a:p>
            <a:pPr>
              <a:buNone/>
            </a:pPr>
            <a:r>
              <a:rPr lang="en-US" sz="3000" dirty="0" smtClean="0"/>
              <a:t>In </a:t>
            </a:r>
            <a:r>
              <a:rPr lang="en-US" sz="3000" dirty="0" err="1" smtClean="0"/>
              <a:t>Uruk</a:t>
            </a:r>
            <a:r>
              <a:rPr lang="en-US" sz="3000" dirty="0" smtClean="0"/>
              <a:t> he built walls, a great rampart, and the temple of the blessed </a:t>
            </a:r>
            <a:r>
              <a:rPr lang="en-US" sz="3000" dirty="0" err="1" smtClean="0"/>
              <a:t>Eanna</a:t>
            </a:r>
            <a:r>
              <a:rPr lang="en-US" sz="3000" dirty="0" smtClean="0"/>
              <a:t> for the god of the firmament </a:t>
            </a:r>
            <a:r>
              <a:rPr lang="en-US" sz="3000" dirty="0" err="1" smtClean="0"/>
              <a:t>Anu</a:t>
            </a:r>
            <a:r>
              <a:rPr lang="en-US" sz="3000" dirty="0" smtClean="0"/>
              <a:t>, and for Ishtar the goddess of love. Look at it still today: the outer wall where the cornice runs, it shines with the brilliance of copper; and the inner wall, it has no equal. Touch the threshold, it is ancient.  Approach </a:t>
            </a:r>
            <a:r>
              <a:rPr lang="en-US" sz="3000" dirty="0" err="1" smtClean="0"/>
              <a:t>Eanna</a:t>
            </a:r>
            <a:r>
              <a:rPr lang="en-US" sz="3000" dirty="0" smtClean="0"/>
              <a:t> the dwelling of Ishtar, our lady of love and war, the like of which no latter-day king, no man alive can equal.  Climb upon the wall of </a:t>
            </a:r>
            <a:r>
              <a:rPr lang="en-US" sz="3000" dirty="0" err="1" smtClean="0"/>
              <a:t>Uruk</a:t>
            </a:r>
            <a:r>
              <a:rPr lang="en-US" sz="3000" dirty="0" smtClean="0"/>
              <a:t>; walk along it, I say; regard the foundation terrace and examine the masonry: is it not burnt brick and good? The seven sages laid the foundations. </a:t>
            </a:r>
            <a:endParaRPr lang="en-US" sz="3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3657600" cy="5791200"/>
          </a:xfrm>
        </p:spPr>
        <p:txBody>
          <a:bodyPr>
            <a:normAutofit lnSpcReduction="10000"/>
          </a:bodyPr>
          <a:lstStyle/>
          <a:p>
            <a:r>
              <a:rPr lang="en-US" sz="2400" dirty="0" smtClean="0"/>
              <a:t>In a group, you will be given the picture of an artifact</a:t>
            </a:r>
          </a:p>
          <a:p>
            <a:r>
              <a:rPr lang="en-US" sz="2400" dirty="0" smtClean="0"/>
              <a:t>On your own paper, create and fill in the chart  for each artifact </a:t>
            </a:r>
          </a:p>
          <a:p>
            <a:r>
              <a:rPr lang="en-US" sz="2400" dirty="0" smtClean="0"/>
              <a:t>When the timer rings, your group will rotate to the next artifact </a:t>
            </a:r>
          </a:p>
          <a:p>
            <a:r>
              <a:rPr lang="en-US" sz="2400" dirty="0" smtClean="0"/>
              <a:t>If you run short on time, save speculation for later</a:t>
            </a:r>
          </a:p>
          <a:p>
            <a:r>
              <a:rPr lang="en-US" sz="2400" b="1" u="sng" dirty="0" smtClean="0"/>
              <a:t>Each group member must have their own paper. </a:t>
            </a:r>
            <a:endParaRPr lang="en-US" sz="2400" b="1" u="sng" dirty="0"/>
          </a:p>
        </p:txBody>
      </p:sp>
      <p:sp>
        <p:nvSpPr>
          <p:cNvPr id="3" name="Title 2"/>
          <p:cNvSpPr>
            <a:spLocks noGrp="1"/>
          </p:cNvSpPr>
          <p:nvPr>
            <p:ph type="title"/>
          </p:nvPr>
        </p:nvSpPr>
        <p:spPr>
          <a:xfrm>
            <a:off x="457200" y="228600"/>
            <a:ext cx="8229600" cy="838200"/>
          </a:xfrm>
        </p:spPr>
        <p:txBody>
          <a:bodyPr/>
          <a:lstStyle/>
          <a:p>
            <a:r>
              <a:rPr lang="en-US" dirty="0" smtClean="0"/>
              <a:t>Your Task</a:t>
            </a:r>
            <a:endParaRPr lang="en-US" dirty="0"/>
          </a:p>
        </p:txBody>
      </p:sp>
      <p:graphicFrame>
        <p:nvGraphicFramePr>
          <p:cNvPr id="4" name="Table 3"/>
          <p:cNvGraphicFramePr>
            <a:graphicFrameLocks noGrp="1"/>
          </p:cNvGraphicFramePr>
          <p:nvPr/>
        </p:nvGraphicFramePr>
        <p:xfrm>
          <a:off x="4114800" y="914400"/>
          <a:ext cx="4800600" cy="5638800"/>
        </p:xfrm>
        <a:graphic>
          <a:graphicData uri="http://schemas.openxmlformats.org/drawingml/2006/table">
            <a:tbl>
              <a:tblPr firstRow="1" bandRow="1">
                <a:tableStyleId>{5C22544A-7EE6-4342-B048-85BDC9FD1C3A}</a:tableStyleId>
              </a:tblPr>
              <a:tblGrid>
                <a:gridCol w="2819400"/>
                <a:gridCol w="901065"/>
                <a:gridCol w="1080135"/>
              </a:tblGrid>
              <a:tr h="616482">
                <a:tc>
                  <a:txBody>
                    <a:bodyPr/>
                    <a:lstStyle/>
                    <a:p>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r>
              <a:tr h="766062">
                <a:tc>
                  <a:txBody>
                    <a:bodyPr/>
                    <a:lstStyle/>
                    <a:p>
                      <a:r>
                        <a:rPr lang="en-US" dirty="0" smtClean="0"/>
                        <a:t>Source</a:t>
                      </a:r>
                      <a:r>
                        <a:rPr lang="en-US" baseline="0" dirty="0" smtClean="0"/>
                        <a:t> ID # (A.1, A.2, etc)</a:t>
                      </a:r>
                      <a:endParaRPr lang="en-US" dirty="0"/>
                    </a:p>
                  </a:txBody>
                  <a:tcPr/>
                </a:tc>
                <a:tc>
                  <a:txBody>
                    <a:bodyPr/>
                    <a:lstStyle/>
                    <a:p>
                      <a:endParaRPr lang="en-US" dirty="0"/>
                    </a:p>
                  </a:txBody>
                  <a:tcPr/>
                </a:tc>
                <a:tc>
                  <a:txBody>
                    <a:bodyPr/>
                    <a:lstStyle/>
                    <a:p>
                      <a:endParaRPr lang="en-US" dirty="0"/>
                    </a:p>
                  </a:txBody>
                  <a:tcPr/>
                </a:tc>
              </a:tr>
              <a:tr h="1064064">
                <a:tc>
                  <a:txBody>
                    <a:bodyPr/>
                    <a:lstStyle/>
                    <a:p>
                      <a:r>
                        <a:rPr lang="en-US" dirty="0" smtClean="0"/>
                        <a:t>Description (features, shapes)</a:t>
                      </a:r>
                      <a:endParaRPr lang="en-US" dirty="0"/>
                    </a:p>
                  </a:txBody>
                  <a:tcPr/>
                </a:tc>
                <a:tc>
                  <a:txBody>
                    <a:bodyPr/>
                    <a:lstStyle/>
                    <a:p>
                      <a:endParaRPr lang="en-US" dirty="0"/>
                    </a:p>
                  </a:txBody>
                  <a:tcPr/>
                </a:tc>
                <a:tc>
                  <a:txBody>
                    <a:bodyPr/>
                    <a:lstStyle/>
                    <a:p>
                      <a:endParaRPr lang="en-US" dirty="0"/>
                    </a:p>
                  </a:txBody>
                  <a:tcPr/>
                </a:tc>
              </a:tr>
              <a:tr h="1064064">
                <a:tc>
                  <a:txBody>
                    <a:bodyPr/>
                    <a:lstStyle/>
                    <a:p>
                      <a:r>
                        <a:rPr lang="en-US" dirty="0" smtClean="0"/>
                        <a:t>Source type (primary,</a:t>
                      </a:r>
                      <a:r>
                        <a:rPr lang="en-US" baseline="0" dirty="0" smtClean="0"/>
                        <a:t>  secondary, artifact object)</a:t>
                      </a:r>
                      <a:endParaRPr lang="en-US" dirty="0"/>
                    </a:p>
                  </a:txBody>
                  <a:tcPr/>
                </a:tc>
                <a:tc>
                  <a:txBody>
                    <a:bodyPr/>
                    <a:lstStyle/>
                    <a:p>
                      <a:endParaRPr lang="en-US"/>
                    </a:p>
                  </a:txBody>
                  <a:tcPr/>
                </a:tc>
                <a:tc>
                  <a:txBody>
                    <a:bodyPr/>
                    <a:lstStyle/>
                    <a:p>
                      <a:endParaRPr lang="en-US" dirty="0"/>
                    </a:p>
                  </a:txBody>
                  <a:tcPr/>
                </a:tc>
              </a:tr>
              <a:tr h="1064064">
                <a:tc>
                  <a:txBody>
                    <a:bodyPr/>
                    <a:lstStyle/>
                    <a:p>
                      <a:r>
                        <a:rPr lang="en-US" dirty="0" smtClean="0"/>
                        <a:t>Possible Use </a:t>
                      </a:r>
                      <a:r>
                        <a:rPr lang="en-US" baseline="0" dirty="0" smtClean="0"/>
                        <a:t> or  function </a:t>
                      </a:r>
                      <a:r>
                        <a:rPr lang="en-US" dirty="0" smtClean="0"/>
                        <a:t>(how used, who use, etc)</a:t>
                      </a:r>
                      <a:endParaRPr lang="en-US" dirty="0"/>
                    </a:p>
                  </a:txBody>
                  <a:tcPr/>
                </a:tc>
                <a:tc>
                  <a:txBody>
                    <a:bodyPr/>
                    <a:lstStyle/>
                    <a:p>
                      <a:endParaRPr lang="en-US" dirty="0"/>
                    </a:p>
                  </a:txBody>
                  <a:tcPr/>
                </a:tc>
                <a:tc>
                  <a:txBody>
                    <a:bodyPr/>
                    <a:lstStyle/>
                    <a:p>
                      <a:endParaRPr lang="en-US" dirty="0"/>
                    </a:p>
                  </a:txBody>
                  <a:tcPr/>
                </a:tc>
              </a:tr>
              <a:tr h="1064064">
                <a:tc>
                  <a:txBody>
                    <a:bodyPr/>
                    <a:lstStyle/>
                    <a:p>
                      <a:r>
                        <a:rPr lang="en-US" dirty="0" smtClean="0"/>
                        <a:t>Speculations  about culture (bewar</a:t>
                      </a:r>
                      <a:r>
                        <a:rPr lang="en-US" baseline="0" dirty="0" smtClean="0"/>
                        <a:t>e of bias!)</a:t>
                      </a:r>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915400" cy="5638800"/>
          </a:xfrm>
        </p:spPr>
        <p:txBody>
          <a:bodyPr>
            <a:noAutofit/>
          </a:bodyPr>
          <a:lstStyle/>
          <a:p>
            <a:r>
              <a:rPr lang="en-US" sz="2100" dirty="0" smtClean="0"/>
              <a:t>What kind of person/people might have used this object? </a:t>
            </a:r>
          </a:p>
          <a:p>
            <a:r>
              <a:rPr lang="en-US" sz="2100" dirty="0" smtClean="0"/>
              <a:t>Does it suggest anything about social class, wealth, or the economy?</a:t>
            </a:r>
          </a:p>
          <a:p>
            <a:r>
              <a:rPr lang="en-US" sz="2100" dirty="0" smtClean="0"/>
              <a:t>Did this culture have a written language?</a:t>
            </a:r>
          </a:p>
          <a:p>
            <a:r>
              <a:rPr lang="en-US" sz="2100" dirty="0" smtClean="0"/>
              <a:t>Does this object suggest an education or training? </a:t>
            </a:r>
          </a:p>
          <a:p>
            <a:r>
              <a:rPr lang="en-US" sz="2100" dirty="0" smtClean="0"/>
              <a:t>Did they appreciate art?</a:t>
            </a:r>
          </a:p>
          <a:p>
            <a:r>
              <a:rPr lang="en-US" sz="2100" dirty="0" smtClean="0"/>
              <a:t>Were the peaceful or warring? </a:t>
            </a:r>
          </a:p>
          <a:p>
            <a:r>
              <a:rPr lang="en-US" sz="2100" dirty="0" smtClean="0"/>
              <a:t>What could the purpose of this object be?</a:t>
            </a:r>
          </a:p>
          <a:p>
            <a:r>
              <a:rPr lang="en-US" sz="2100" dirty="0" smtClean="0"/>
              <a:t>Did this culture have a religion? </a:t>
            </a:r>
          </a:p>
          <a:p>
            <a:r>
              <a:rPr lang="en-US" sz="2100" dirty="0" smtClean="0"/>
              <a:t>Did this culture have a government? What kind? </a:t>
            </a:r>
          </a:p>
          <a:p>
            <a:r>
              <a:rPr lang="en-US" sz="2100" dirty="0" smtClean="0"/>
              <a:t>What kind of technology is needed to create this artifact?</a:t>
            </a:r>
          </a:p>
          <a:p>
            <a:r>
              <a:rPr lang="en-US" sz="2100" dirty="0" smtClean="0"/>
              <a:t>What is this object made out of? Is that material natural or manmade? </a:t>
            </a:r>
          </a:p>
          <a:p>
            <a:r>
              <a:rPr lang="en-US" sz="2100" dirty="0" smtClean="0"/>
              <a:t>Is this organic (bone, plant, tooth, etc)?  If so, was it altered by man? </a:t>
            </a:r>
          </a:p>
          <a:p>
            <a:r>
              <a:rPr lang="en-US" sz="2100" dirty="0" smtClean="0"/>
              <a:t>Does this tell you anything about where they lived? </a:t>
            </a:r>
          </a:p>
          <a:p>
            <a:r>
              <a:rPr lang="en-US" sz="2100" dirty="0" smtClean="0"/>
              <a:t>Does it say anything about  cities, farming, etc? </a:t>
            </a:r>
          </a:p>
        </p:txBody>
      </p:sp>
      <p:sp>
        <p:nvSpPr>
          <p:cNvPr id="3" name="Title 2"/>
          <p:cNvSpPr>
            <a:spLocks noGrp="1"/>
          </p:cNvSpPr>
          <p:nvPr>
            <p:ph type="title"/>
          </p:nvPr>
        </p:nvSpPr>
        <p:spPr>
          <a:xfrm>
            <a:off x="457200" y="152400"/>
            <a:ext cx="8229600" cy="609600"/>
          </a:xfrm>
        </p:spPr>
        <p:txBody>
          <a:bodyPr>
            <a:normAutofit fontScale="90000"/>
          </a:bodyPr>
          <a:lstStyle/>
          <a:p>
            <a:pPr algn="ctr"/>
            <a:r>
              <a:rPr lang="en-US" dirty="0" smtClean="0"/>
              <a:t>Possible Questions to Ask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 School?</a:t>
            </a:r>
            <a:endParaRPr lang="en-US" dirty="0"/>
          </a:p>
        </p:txBody>
      </p:sp>
      <p:sp>
        <p:nvSpPr>
          <p:cNvPr id="5" name="Title 4"/>
          <p:cNvSpPr>
            <a:spLocks noGrp="1"/>
          </p:cNvSpPr>
          <p:nvPr>
            <p:ph type="title"/>
          </p:nvPr>
        </p:nvSpPr>
        <p:spPr/>
        <p:txBody>
          <a:bodyPr>
            <a:normAutofit fontScale="90000"/>
          </a:bodyPr>
          <a:lstStyle/>
          <a:p>
            <a:r>
              <a:rPr lang="en-US" dirty="0" smtClean="0"/>
              <a:t>How do your find out what’s going on…</a:t>
            </a:r>
            <a:endParaRPr lang="en-US" dirty="0"/>
          </a:p>
        </p:txBody>
      </p:sp>
      <p:sp>
        <p:nvSpPr>
          <p:cNvPr id="6" name="Text Placeholder 5"/>
          <p:cNvSpPr>
            <a:spLocks noGrp="1"/>
          </p:cNvSpPr>
          <p:nvPr>
            <p:ph type="body" idx="3"/>
          </p:nvPr>
        </p:nvSpPr>
        <p:spPr/>
        <p:txBody>
          <a:bodyPr/>
          <a:lstStyle/>
          <a:p>
            <a:r>
              <a:rPr lang="en-US" dirty="0" smtClean="0"/>
              <a:t>In the World?</a:t>
            </a:r>
            <a:endParaRPr lang="en-US" dirty="0"/>
          </a:p>
        </p:txBody>
      </p:sp>
      <p:pic>
        <p:nvPicPr>
          <p:cNvPr id="1026" name="Picture 2" descr="C:\Documents and Settings\Administrator\Local Settings\Temporary Internet Files\Content.IE5\W1QV45MR\MC900013578[1].wmf"/>
          <p:cNvPicPr>
            <a:picLocks noGrp="1" noChangeAspect="1" noChangeArrowheads="1"/>
          </p:cNvPicPr>
          <p:nvPr>
            <p:ph sz="half" idx="2"/>
          </p:nvPr>
        </p:nvPicPr>
        <p:blipFill>
          <a:blip r:embed="rId3" cstate="print"/>
          <a:srcRect/>
          <a:stretch>
            <a:fillRect/>
          </a:stretch>
        </p:blipFill>
        <p:spPr bwMode="auto">
          <a:xfrm>
            <a:off x="4876800" y="2362199"/>
            <a:ext cx="1371600" cy="1917915"/>
          </a:xfrm>
          <a:prstGeom prst="rect">
            <a:avLst/>
          </a:prstGeom>
          <a:noFill/>
        </p:spPr>
      </p:pic>
      <p:pic>
        <p:nvPicPr>
          <p:cNvPr id="1027" name="Picture 3" descr="C:\Program Files\Microsoft Office\MEDIA\CAGCAT10\j0195384.wmf"/>
          <p:cNvPicPr>
            <a:picLocks noChangeAspect="1" noChangeArrowheads="1"/>
          </p:cNvPicPr>
          <p:nvPr/>
        </p:nvPicPr>
        <p:blipFill>
          <a:blip r:embed="rId4" cstate="print"/>
          <a:srcRect/>
          <a:stretch>
            <a:fillRect/>
          </a:stretch>
        </p:blipFill>
        <p:spPr bwMode="auto">
          <a:xfrm>
            <a:off x="6553200" y="2514600"/>
            <a:ext cx="1795882" cy="1833372"/>
          </a:xfrm>
          <a:prstGeom prst="rect">
            <a:avLst/>
          </a:prstGeom>
          <a:noFill/>
        </p:spPr>
      </p:pic>
      <p:pic>
        <p:nvPicPr>
          <p:cNvPr id="1029" name="Picture 5" descr="C:\Documents and Settings\Administrator\Local Settings\Temporary Internet Files\Content.IE5\21K3Y9Y5\MC900234348[1].wmf"/>
          <p:cNvPicPr>
            <a:picLocks noChangeAspect="1" noChangeArrowheads="1"/>
          </p:cNvPicPr>
          <p:nvPr/>
        </p:nvPicPr>
        <p:blipFill>
          <a:blip r:embed="rId5" cstate="print"/>
          <a:srcRect/>
          <a:stretch>
            <a:fillRect/>
          </a:stretch>
        </p:blipFill>
        <p:spPr bwMode="auto">
          <a:xfrm>
            <a:off x="5257800" y="4495800"/>
            <a:ext cx="2163778" cy="1916317"/>
          </a:xfrm>
          <a:prstGeom prst="rect">
            <a:avLst/>
          </a:prstGeom>
          <a:noFill/>
        </p:spPr>
      </p:pic>
      <p:sp>
        <p:nvSpPr>
          <p:cNvPr id="1030" name="Letter"/>
          <p:cNvSpPr>
            <a:spLocks noEditPoints="1" noChangeArrowheads="1"/>
          </p:cNvSpPr>
          <p:nvPr/>
        </p:nvSpPr>
        <p:spPr bwMode="auto">
          <a:xfrm>
            <a:off x="685800" y="2514600"/>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914400" y="2971800"/>
            <a:ext cx="1905000" cy="369332"/>
          </a:xfrm>
          <a:prstGeom prst="rect">
            <a:avLst/>
          </a:prstGeom>
          <a:noFill/>
        </p:spPr>
        <p:txBody>
          <a:bodyPr wrap="square" rtlCol="0">
            <a:spAutoFit/>
          </a:bodyPr>
          <a:lstStyle/>
          <a:p>
            <a:r>
              <a:rPr lang="en-US" dirty="0" smtClean="0">
                <a:solidFill>
                  <a:sysClr val="windowText" lastClr="000000"/>
                </a:solidFill>
              </a:rPr>
              <a:t>To the parent of..</a:t>
            </a:r>
            <a:endParaRPr lang="en-US" dirty="0">
              <a:solidFill>
                <a:sysClr val="windowText" lastClr="000000"/>
              </a:solidFill>
            </a:endParaRPr>
          </a:p>
        </p:txBody>
      </p:sp>
      <p:pic>
        <p:nvPicPr>
          <p:cNvPr id="1032" name="Picture 8" descr="C:\Program Files\Microsoft Office\MEDIA\CAGCAT10\j0301252.wmf"/>
          <p:cNvPicPr>
            <a:picLocks noChangeAspect="1" noChangeArrowheads="1"/>
          </p:cNvPicPr>
          <p:nvPr/>
        </p:nvPicPr>
        <p:blipFill>
          <a:blip r:embed="rId6" cstate="print"/>
          <a:srcRect/>
          <a:stretch>
            <a:fillRect/>
          </a:stretch>
        </p:blipFill>
        <p:spPr bwMode="auto">
          <a:xfrm>
            <a:off x="2286000" y="4267200"/>
            <a:ext cx="1829714" cy="1565453"/>
          </a:xfrm>
          <a:prstGeom prst="rect">
            <a:avLst/>
          </a:prstGeom>
          <a:noFill/>
        </p:spPr>
      </p:pic>
      <p:pic>
        <p:nvPicPr>
          <p:cNvPr id="1033" name="Picture 9" descr="C:\Documents and Settings\Administrator\Local Settings\Temporary Internet Files\Content.IE5\WPGXUN8D\MC900279688[1].wmf"/>
          <p:cNvPicPr>
            <a:picLocks noChangeAspect="1" noChangeArrowheads="1"/>
          </p:cNvPicPr>
          <p:nvPr/>
        </p:nvPicPr>
        <p:blipFill>
          <a:blip r:embed="rId7" cstate="print"/>
          <a:srcRect/>
          <a:stretch>
            <a:fillRect/>
          </a:stretch>
        </p:blipFill>
        <p:spPr bwMode="auto">
          <a:xfrm>
            <a:off x="685800" y="4267200"/>
            <a:ext cx="1455725" cy="1893722"/>
          </a:xfrm>
          <a:prstGeom prst="rect">
            <a:avLst/>
          </a:prstGeom>
          <a:noFill/>
        </p:spPr>
      </p:pic>
      <p:pic>
        <p:nvPicPr>
          <p:cNvPr id="1034" name="Picture 10" descr="C:\Documents and Settings\Administrator\Local Settings\Temporary Internet Files\Content.IE5\0LY745M3\MC900089152[1].wmf"/>
          <p:cNvPicPr>
            <a:picLocks noChangeAspect="1" noChangeArrowheads="1"/>
          </p:cNvPicPr>
          <p:nvPr/>
        </p:nvPicPr>
        <p:blipFill>
          <a:blip r:embed="rId8" cstate="print"/>
          <a:srcRect/>
          <a:stretch>
            <a:fillRect/>
          </a:stretch>
        </p:blipFill>
        <p:spPr bwMode="auto">
          <a:xfrm>
            <a:off x="2819400" y="2667000"/>
            <a:ext cx="1783994" cy="17839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blinds(horizontal)">
                                      <p:cBhvr>
                                        <p:cTn id="15" dur="500"/>
                                        <p:tgtEl>
                                          <p:spTgt spid="10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33"/>
                                        </p:tgtEl>
                                        <p:attrNameLst>
                                          <p:attrName>style.visibility</p:attrName>
                                        </p:attrNameLst>
                                      </p:cBhvr>
                                      <p:to>
                                        <p:strVal val="visible"/>
                                      </p:to>
                                    </p:set>
                                    <p:animEffect transition="in" filter="blinds(horizontal)">
                                      <p:cBhvr>
                                        <p:cTn id="20" dur="500"/>
                                        <p:tgtEl>
                                          <p:spTgt spid="103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blinds(horizontal)">
                                      <p:cBhvr>
                                        <p:cTn id="25" dur="500"/>
                                        <p:tgtEl>
                                          <p:spTgt spid="1032"/>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diamond(in)">
                                      <p:cBhvr>
                                        <p:cTn id="30" dur="2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diamond(in)">
                                      <p:cBhvr>
                                        <p:cTn id="35" dur="10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diamond(in)">
                                      <p:cBhvr>
                                        <p:cTn id="40" dur="10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diamond(in)">
                                      <p:cBhvr>
                                        <p:cTn id="45"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3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French_Model_Commercial_CC_Full-length.wmv">
            <a:hlinkClick r:id="" action="ppaction://media"/>
          </p:cNvPr>
          <p:cNvPicPr>
            <a:picLocks noRot="1" noChangeAspect="1"/>
          </p:cNvPicPr>
          <p:nvPr>
            <a:videoFile r:link="rId1"/>
          </p:nvPr>
        </p:nvPicPr>
        <p:blipFill>
          <a:blip r:embed="rId4" cstate="print"/>
          <a:stretch>
            <a:fillRect/>
          </a:stretch>
        </p:blipFill>
        <p:spPr>
          <a:xfrm>
            <a:off x="-33866" y="838200"/>
            <a:ext cx="9177866" cy="5162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457200" y="1676400"/>
            <a:ext cx="8229600" cy="4572000"/>
          </a:xfrm>
        </p:spPr>
        <p:txBody>
          <a:bodyPr/>
          <a:lstStyle/>
          <a:p>
            <a:r>
              <a:rPr lang="en-US" dirty="0" smtClean="0"/>
              <a:t>Find Evidence</a:t>
            </a:r>
          </a:p>
          <a:p>
            <a:pPr lvl="1"/>
            <a:r>
              <a:rPr lang="en-US" dirty="0" smtClean="0"/>
              <a:t>Written Sources</a:t>
            </a:r>
          </a:p>
          <a:p>
            <a:pPr lvl="1"/>
            <a:r>
              <a:rPr lang="en-US" dirty="0" smtClean="0"/>
              <a:t>Artifacts </a:t>
            </a:r>
          </a:p>
          <a:p>
            <a:pPr lvl="1"/>
            <a:r>
              <a:rPr lang="en-US" dirty="0" smtClean="0"/>
              <a:t>Media </a:t>
            </a:r>
          </a:p>
          <a:p>
            <a:r>
              <a:rPr lang="en-US" dirty="0" smtClean="0"/>
              <a:t>Multiple sources</a:t>
            </a:r>
          </a:p>
          <a:p>
            <a:r>
              <a:rPr lang="en-US" dirty="0" smtClean="0"/>
              <a:t>Authenticate sources</a:t>
            </a:r>
          </a:p>
          <a:p>
            <a:r>
              <a:rPr lang="en-US" dirty="0" smtClean="0"/>
              <a:t>Analyze author’s intent</a:t>
            </a:r>
            <a:endParaRPr lang="en-US" dirty="0"/>
          </a:p>
        </p:txBody>
      </p:sp>
      <p:sp>
        <p:nvSpPr>
          <p:cNvPr id="7" name="Title 6"/>
          <p:cNvSpPr>
            <a:spLocks noGrp="1"/>
          </p:cNvSpPr>
          <p:nvPr>
            <p:ph type="title"/>
          </p:nvPr>
        </p:nvSpPr>
        <p:spPr>
          <a:xfrm>
            <a:off x="457200" y="457200"/>
            <a:ext cx="8229600" cy="1219200"/>
          </a:xfrm>
        </p:spPr>
        <p:txBody>
          <a:bodyPr>
            <a:noAutofit/>
          </a:bodyPr>
          <a:lstStyle/>
          <a:p>
            <a:pPr algn="r"/>
            <a:r>
              <a:rPr lang="en-US" sz="3200" dirty="0" smtClean="0"/>
              <a:t>But…How do we know this information is accurate?</a:t>
            </a:r>
            <a:endParaRPr lang="en-US" sz="3200" dirty="0"/>
          </a:p>
        </p:txBody>
      </p:sp>
      <p:pic>
        <p:nvPicPr>
          <p:cNvPr id="28674" name="Picture 2" descr="http://www.xdtalk.com/forums/attachments/xd-s-discussion-room/19708d1365371785-hope-little-steel-case-ammo-doesn-t-hurt-bonjour.jpg"/>
          <p:cNvPicPr>
            <a:picLocks noChangeAspect="1" noChangeArrowheads="1"/>
          </p:cNvPicPr>
          <p:nvPr/>
        </p:nvPicPr>
        <p:blipFill>
          <a:blip r:embed="rId3" cstate="print"/>
          <a:srcRect l="14000" r="14000"/>
          <a:stretch>
            <a:fillRect/>
          </a:stretch>
        </p:blipFill>
        <p:spPr bwMode="auto">
          <a:xfrm>
            <a:off x="5410200" y="2209800"/>
            <a:ext cx="27432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smtClean="0"/>
              <a:t>Primary Sources	</a:t>
            </a:r>
            <a:endParaRPr lang="en-US" dirty="0"/>
          </a:p>
        </p:txBody>
      </p:sp>
      <p:sp>
        <p:nvSpPr>
          <p:cNvPr id="10" name="Content Placeholder 9"/>
          <p:cNvSpPr>
            <a:spLocks noGrp="1"/>
          </p:cNvSpPr>
          <p:nvPr>
            <p:ph sz="half" idx="2"/>
          </p:nvPr>
        </p:nvSpPr>
        <p:spPr/>
        <p:txBody>
          <a:bodyPr/>
          <a:lstStyle/>
          <a:p>
            <a:r>
              <a:rPr lang="en-US" dirty="0" smtClean="0"/>
              <a:t>Firsthand accounts of events/people</a:t>
            </a:r>
          </a:p>
          <a:p>
            <a:r>
              <a:rPr lang="en-US" dirty="0" smtClean="0"/>
              <a:t>Documents, photos, letters, diaries, etc </a:t>
            </a:r>
            <a:endParaRPr lang="en-US" dirty="0"/>
          </a:p>
        </p:txBody>
      </p:sp>
      <p:sp>
        <p:nvSpPr>
          <p:cNvPr id="12" name="Content Placeholder 11"/>
          <p:cNvSpPr>
            <a:spLocks noGrp="1"/>
          </p:cNvSpPr>
          <p:nvPr>
            <p:ph sz="quarter" idx="4"/>
          </p:nvPr>
        </p:nvSpPr>
        <p:spPr>
          <a:xfrm>
            <a:off x="4572000" y="2201896"/>
            <a:ext cx="4116388" cy="3284504"/>
          </a:xfrm>
        </p:spPr>
        <p:txBody>
          <a:bodyPr/>
          <a:lstStyle/>
          <a:p>
            <a:r>
              <a:rPr lang="en-US" dirty="0" smtClean="0"/>
              <a:t>Created by people who didn’t (or couldn’t) witness event</a:t>
            </a:r>
          </a:p>
          <a:p>
            <a:r>
              <a:rPr lang="en-US" dirty="0" smtClean="0"/>
              <a:t>Biographies, textbooks, Internet, etc </a:t>
            </a:r>
            <a:endParaRPr lang="en-US" dirty="0"/>
          </a:p>
        </p:txBody>
      </p:sp>
      <p:sp>
        <p:nvSpPr>
          <p:cNvPr id="7" name="Title 6"/>
          <p:cNvSpPr>
            <a:spLocks noGrp="1"/>
          </p:cNvSpPr>
          <p:nvPr>
            <p:ph type="title"/>
          </p:nvPr>
        </p:nvSpPr>
        <p:spPr/>
        <p:txBody>
          <a:bodyPr/>
          <a:lstStyle/>
          <a:p>
            <a:r>
              <a:rPr lang="en-US" dirty="0" smtClean="0"/>
              <a:t>Written Sources </a:t>
            </a:r>
            <a:endParaRPr lang="en-US" dirty="0"/>
          </a:p>
        </p:txBody>
      </p:sp>
      <p:sp>
        <p:nvSpPr>
          <p:cNvPr id="11" name="Text Placeholder 10"/>
          <p:cNvSpPr>
            <a:spLocks noGrp="1"/>
          </p:cNvSpPr>
          <p:nvPr>
            <p:ph type="body" idx="3"/>
          </p:nvPr>
        </p:nvSpPr>
        <p:spPr/>
        <p:txBody>
          <a:bodyPr/>
          <a:lstStyle/>
          <a:p>
            <a:r>
              <a:rPr lang="en-US" dirty="0" smtClean="0"/>
              <a:t>Secondary Sources </a:t>
            </a:r>
            <a:endParaRPr lang="en-US" dirty="0"/>
          </a:p>
        </p:txBody>
      </p:sp>
      <p:sp>
        <p:nvSpPr>
          <p:cNvPr id="13" name="Text Placeholder 8"/>
          <p:cNvSpPr txBox="1">
            <a:spLocks/>
          </p:cNvSpPr>
          <p:nvPr/>
        </p:nvSpPr>
        <p:spPr>
          <a:xfrm>
            <a:off x="685800" y="4876800"/>
            <a:ext cx="7162800" cy="762000"/>
          </a:xfrm>
          <a:prstGeom prst="rect">
            <a:avLst/>
          </a:prstGeom>
          <a:noFill/>
          <a:ln w="25400" cap="rnd" cmpd="sng" algn="ctr">
            <a:noFill/>
            <a:prstDash val="solid"/>
          </a:ln>
          <a:effectLst>
            <a:softEdge rad="63500"/>
          </a:effectLst>
          <a:sp3d prstMaterial="flat"/>
        </p:spPr>
        <p:txBody>
          <a:bodyPr vert="horz"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
                <a:schemeClr val="accent2"/>
              </a:buClr>
              <a:buSzPct val="85000"/>
              <a:buFont typeface="Wingdings 2"/>
              <a:buNone/>
              <a:tabLst/>
              <a:defRPr/>
            </a:pPr>
            <a:r>
              <a:rPr kumimoji="0" lang="en-US" sz="2600" b="1" i="0" u="none" strike="noStrike" kern="1200" cap="none" spc="0" normalizeH="0" baseline="0" noProof="0" dirty="0" smtClean="0">
                <a:ln>
                  <a:noFill/>
                </a:ln>
                <a:solidFill>
                  <a:schemeClr val="tx2"/>
                </a:solidFill>
                <a:effectLst/>
                <a:uLnTx/>
                <a:uFillTx/>
                <a:latin typeface="+mn-lt"/>
                <a:ea typeface="+mn-ea"/>
                <a:cs typeface="+mn-cs"/>
              </a:rPr>
              <a:t>Media: information</a:t>
            </a:r>
            <a:r>
              <a:rPr kumimoji="0" lang="en-US" sz="2600" b="1" i="0" u="none" strike="noStrike" kern="1200" cap="none" spc="0" normalizeH="0" noProof="0" dirty="0" smtClean="0">
                <a:ln>
                  <a:noFill/>
                </a:ln>
                <a:solidFill>
                  <a:schemeClr val="tx2"/>
                </a:solidFill>
                <a:effectLst/>
                <a:uLnTx/>
                <a:uFillTx/>
                <a:latin typeface="+mn-lt"/>
                <a:ea typeface="+mn-ea"/>
                <a:cs typeface="+mn-cs"/>
              </a:rPr>
              <a:t> sources </a:t>
            </a:r>
            <a:r>
              <a:rPr kumimoji="0" lang="en-US" sz="2600" b="1" i="0" u="none" strike="noStrike" kern="1200" cap="none" spc="0" normalizeH="0" baseline="0" noProof="0" dirty="0" smtClean="0">
                <a:ln>
                  <a:noFill/>
                </a:ln>
                <a:solidFill>
                  <a:schemeClr val="tx2"/>
                </a:solidFill>
                <a:effectLst/>
                <a:uLnTx/>
                <a:uFillTx/>
                <a:latin typeface="+mn-lt"/>
                <a:ea typeface="+mn-ea"/>
                <a:cs typeface="+mn-cs"/>
              </a:rPr>
              <a:t>	</a:t>
            </a:r>
            <a:endParaRPr kumimoji="0" lang="en-US" sz="26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Objects</a:t>
            </a:r>
            <a:endParaRPr lang="en-US" dirty="0"/>
          </a:p>
        </p:txBody>
      </p:sp>
      <p:sp>
        <p:nvSpPr>
          <p:cNvPr id="3" name="Content Placeholder 2"/>
          <p:cNvSpPr>
            <a:spLocks noGrp="1"/>
          </p:cNvSpPr>
          <p:nvPr>
            <p:ph sz="half" idx="2"/>
          </p:nvPr>
        </p:nvSpPr>
        <p:spPr/>
        <p:txBody>
          <a:bodyPr/>
          <a:lstStyle/>
          <a:p>
            <a:r>
              <a:rPr lang="en-US" u="sng" dirty="0" smtClean="0"/>
              <a:t>Anything</a:t>
            </a:r>
            <a:r>
              <a:rPr lang="en-US" dirty="0" smtClean="0"/>
              <a:t> created/used by humans </a:t>
            </a:r>
          </a:p>
          <a:p>
            <a:r>
              <a:rPr lang="en-US" dirty="0" smtClean="0"/>
              <a:t>Art, tools, weapons, etc</a:t>
            </a:r>
            <a:endParaRPr lang="en-US" dirty="0"/>
          </a:p>
        </p:txBody>
      </p:sp>
      <p:sp>
        <p:nvSpPr>
          <p:cNvPr id="4" name="Content Placeholder 3"/>
          <p:cNvSpPr>
            <a:spLocks noGrp="1"/>
          </p:cNvSpPr>
          <p:nvPr>
            <p:ph sz="quarter" idx="4"/>
          </p:nvPr>
        </p:nvSpPr>
        <p:spPr/>
        <p:txBody>
          <a:bodyPr/>
          <a:lstStyle/>
          <a:p>
            <a:r>
              <a:rPr lang="en-US" dirty="0" smtClean="0"/>
              <a:t>Preserved organic (natural) matter</a:t>
            </a:r>
          </a:p>
          <a:p>
            <a:r>
              <a:rPr lang="en-US" dirty="0" smtClean="0"/>
              <a:t>Human, animal, or plant remains </a:t>
            </a:r>
            <a:endParaRPr lang="en-US" dirty="0"/>
          </a:p>
        </p:txBody>
      </p:sp>
      <p:sp>
        <p:nvSpPr>
          <p:cNvPr id="5" name="Title 4"/>
          <p:cNvSpPr>
            <a:spLocks noGrp="1"/>
          </p:cNvSpPr>
          <p:nvPr>
            <p:ph type="title"/>
          </p:nvPr>
        </p:nvSpPr>
        <p:spPr/>
        <p:txBody>
          <a:bodyPr/>
          <a:lstStyle/>
          <a:p>
            <a:r>
              <a:rPr lang="en-US" dirty="0" smtClean="0"/>
              <a:t>Artifacts </a:t>
            </a:r>
            <a:endParaRPr lang="en-US" dirty="0"/>
          </a:p>
        </p:txBody>
      </p:sp>
      <p:sp>
        <p:nvSpPr>
          <p:cNvPr id="6" name="Text Placeholder 5"/>
          <p:cNvSpPr>
            <a:spLocks noGrp="1"/>
          </p:cNvSpPr>
          <p:nvPr>
            <p:ph type="body" idx="3"/>
          </p:nvPr>
        </p:nvSpPr>
        <p:spPr/>
        <p:txBody>
          <a:bodyPr/>
          <a:lstStyle/>
          <a:p>
            <a:r>
              <a:rPr lang="en-US" dirty="0" smtClean="0"/>
              <a:t>Fossils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dirty="0" smtClean="0"/>
              <a:t>Anthropology—the study of humanity, how past and present cultures live </a:t>
            </a:r>
          </a:p>
          <a:p>
            <a:pPr lvl="1"/>
            <a:r>
              <a:rPr lang="en-US" dirty="0" smtClean="0"/>
              <a:t>Culture—a people’s way of life (Beliefs, values, social classes, art, language, tradition, etc…)</a:t>
            </a:r>
          </a:p>
          <a:p>
            <a:r>
              <a:rPr lang="en-US" dirty="0" smtClean="0"/>
              <a:t>Archeology—study of past cultures using artifacts left behind</a:t>
            </a:r>
          </a:p>
          <a:p>
            <a:r>
              <a:rPr lang="en-US" dirty="0" smtClean="0"/>
              <a:t>History—study of past societies/events, primarily using written records </a:t>
            </a:r>
          </a:p>
          <a:p>
            <a:pPr>
              <a:buNone/>
            </a:pPr>
            <a:endParaRPr lang="en-US" dirty="0" smtClean="0"/>
          </a:p>
        </p:txBody>
      </p:sp>
      <p:sp>
        <p:nvSpPr>
          <p:cNvPr id="7" name="Title 6"/>
          <p:cNvSpPr>
            <a:spLocks noGrp="1"/>
          </p:cNvSpPr>
          <p:nvPr>
            <p:ph type="title"/>
          </p:nvPr>
        </p:nvSpPr>
        <p:spPr/>
        <p:txBody>
          <a:bodyPr/>
          <a:lstStyle/>
          <a:p>
            <a:r>
              <a:rPr lang="en-US" dirty="0" smtClean="0"/>
              <a:t>Who is doing all of this?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i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What kind of evidence is this?</a:t>
            </a:r>
          </a:p>
          <a:p>
            <a:r>
              <a:rPr lang="en-US" dirty="0" smtClean="0"/>
              <a:t>What does this object reveal about its owner? </a:t>
            </a:r>
          </a:p>
          <a:p>
            <a:r>
              <a:rPr lang="en-US" dirty="0" smtClean="0"/>
              <a:t>What does it say about the society it came from?</a:t>
            </a:r>
          </a:p>
          <a:p>
            <a:r>
              <a:rPr lang="en-US" dirty="0" smtClean="0"/>
              <a:t>What can we </a:t>
            </a:r>
            <a:r>
              <a:rPr lang="en-US" i="1" dirty="0" smtClean="0"/>
              <a:t>speculate</a:t>
            </a:r>
            <a:r>
              <a:rPr lang="en-US" dirty="0" smtClean="0"/>
              <a:t> (educated guess based on evidence) about the values, traditions, society, people, climate, etc of where this object can from?</a:t>
            </a:r>
          </a:p>
          <a:p>
            <a:endParaRPr lang="en-US" dirty="0" smtClean="0"/>
          </a:p>
          <a:p>
            <a:endParaRPr lang="en-US" dirty="0"/>
          </a:p>
        </p:txBody>
      </p:sp>
      <p:sp>
        <p:nvSpPr>
          <p:cNvPr id="7" name="Title 6"/>
          <p:cNvSpPr>
            <a:spLocks noGrp="1"/>
          </p:cNvSpPr>
          <p:nvPr>
            <p:ph type="title"/>
          </p:nvPr>
        </p:nvSpPr>
        <p:spPr/>
        <p:txBody>
          <a:bodyPr/>
          <a:lstStyle/>
          <a:p>
            <a:r>
              <a:rPr lang="en-US" dirty="0" smtClean="0"/>
              <a:t>Asking the right questions…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an object is unfamiliar: </a:t>
            </a:r>
          </a:p>
          <a:p>
            <a:pPr lvl="1"/>
            <a:r>
              <a:rPr lang="en-US" dirty="0" smtClean="0"/>
              <a:t>What is the possible function of this item? </a:t>
            </a:r>
          </a:p>
          <a:p>
            <a:pPr lvl="1"/>
            <a:r>
              <a:rPr lang="en-US" dirty="0" smtClean="0"/>
              <a:t>Why might it have been used?</a:t>
            </a:r>
          </a:p>
          <a:p>
            <a:pPr lvl="1"/>
            <a:r>
              <a:rPr lang="en-US" dirty="0" smtClean="0"/>
              <a:t>Who might have used it?</a:t>
            </a:r>
          </a:p>
          <a:p>
            <a:r>
              <a:rPr lang="en-US" dirty="0" smtClean="0"/>
              <a:t>Beware of: </a:t>
            </a:r>
          </a:p>
          <a:p>
            <a:pPr lvl="1"/>
            <a:r>
              <a:rPr lang="en-US" i="1" dirty="0" smtClean="0"/>
              <a:t>Assumptions:</a:t>
            </a:r>
            <a:r>
              <a:rPr lang="en-US" dirty="0" smtClean="0"/>
              <a:t> guesses made without evidence</a:t>
            </a:r>
          </a:p>
          <a:p>
            <a:pPr lvl="1"/>
            <a:r>
              <a:rPr lang="en-US" i="1" dirty="0" smtClean="0"/>
              <a:t>Multiple Perspectives</a:t>
            </a:r>
            <a:r>
              <a:rPr lang="en-US" dirty="0" smtClean="0"/>
              <a:t>: 2 people can see one object in different ways</a:t>
            </a:r>
          </a:p>
          <a:p>
            <a:pPr lvl="1"/>
            <a:r>
              <a:rPr lang="en-US" i="1" dirty="0" smtClean="0"/>
              <a:t>Bias</a:t>
            </a:r>
            <a:r>
              <a:rPr lang="en-US" dirty="0" smtClean="0"/>
              <a:t>: Making a judgment based on YOUR preferences or beliefs </a:t>
            </a:r>
            <a:endParaRPr lang="en-US" i="1" dirty="0" smtClean="0"/>
          </a:p>
        </p:txBody>
      </p:sp>
      <p:sp>
        <p:nvSpPr>
          <p:cNvPr id="3" name="Title 2"/>
          <p:cNvSpPr>
            <a:spLocks noGrp="1"/>
          </p:cNvSpPr>
          <p:nvPr>
            <p:ph type="title"/>
          </p:nvPr>
        </p:nvSpPr>
        <p:spPr/>
        <p:txBody>
          <a:bodyPr/>
          <a:lstStyle/>
          <a:p>
            <a:r>
              <a:rPr lang="en-US" dirty="0" smtClean="0"/>
              <a:t>But what if you’re not sure?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1695</TotalTime>
  <Words>1292</Words>
  <Application>Microsoft Office PowerPoint</Application>
  <PresentationFormat>On-screen Show (4:3)</PresentationFormat>
  <Paragraphs>110</Paragraphs>
  <Slides>16</Slides>
  <Notes>11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How do we learn about the past? </vt:lpstr>
      <vt:lpstr>How do your find out what’s going on…</vt:lpstr>
      <vt:lpstr>Slide 3</vt:lpstr>
      <vt:lpstr>But…How do we know this information is accurate?</vt:lpstr>
      <vt:lpstr>Written Sources </vt:lpstr>
      <vt:lpstr>Artifacts </vt:lpstr>
      <vt:lpstr>Who is doing all of this? </vt:lpstr>
      <vt:lpstr>Asking the right questions…</vt:lpstr>
      <vt:lpstr>But what if you’re not sure?</vt:lpstr>
      <vt:lpstr>“Good Effort, Sam, but it was a water jug!”</vt:lpstr>
      <vt:lpstr>Slide 11</vt:lpstr>
      <vt:lpstr>Now let’s apply all of that…</vt:lpstr>
      <vt:lpstr>Prologue to The Epic of Gilgamesh</vt:lpstr>
      <vt:lpstr>Slide 14</vt:lpstr>
      <vt:lpstr>Your Task</vt:lpstr>
      <vt:lpstr>Possible Questions to Ask </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learn about the past?</dc:title>
  <dc:creator>WCPSS</dc:creator>
  <cp:lastModifiedBy>Owner</cp:lastModifiedBy>
  <cp:revision>60</cp:revision>
  <dcterms:created xsi:type="dcterms:W3CDTF">2010-08-24T14:02:58Z</dcterms:created>
  <dcterms:modified xsi:type="dcterms:W3CDTF">2015-01-26T17:52:45Z</dcterms:modified>
</cp:coreProperties>
</file>